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8" r:id="rId2"/>
    <p:sldId id="284" r:id="rId3"/>
    <p:sldId id="279" r:id="rId4"/>
    <p:sldId id="296" r:id="rId5"/>
    <p:sldId id="293" r:id="rId6"/>
    <p:sldId id="292" r:id="rId7"/>
    <p:sldId id="274" r:id="rId8"/>
    <p:sldId id="313" r:id="rId9"/>
    <p:sldId id="301" r:id="rId10"/>
    <p:sldId id="282" r:id="rId11"/>
    <p:sldId id="290" r:id="rId12"/>
    <p:sldId id="312" r:id="rId13"/>
    <p:sldId id="297" r:id="rId14"/>
    <p:sldId id="303" r:id="rId15"/>
    <p:sldId id="314" r:id="rId16"/>
    <p:sldId id="305" r:id="rId17"/>
    <p:sldId id="304" r:id="rId18"/>
    <p:sldId id="310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91D1"/>
    <a:srgbClr val="8FAADC"/>
    <a:srgbClr val="5F6AD7"/>
    <a:srgbClr val="ABA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3534" autoAdjust="0"/>
  </p:normalViewPr>
  <p:slideViewPr>
    <p:cSldViewPr snapToGrid="0" snapToObjects="1">
      <p:cViewPr varScale="1">
        <p:scale>
          <a:sx n="98" d="100"/>
          <a:sy n="98" d="100"/>
        </p:scale>
        <p:origin x="1132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4B1E5-FF25-4B6E-8C19-652F1AA96788}" type="doc">
      <dgm:prSet loTypeId="urn:microsoft.com/office/officeart/2005/8/layout/defaul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E3DBA5AC-BEC0-4F40-8A60-E1B0FEFF68DE}">
      <dgm:prSet phldrT="[Texte]"/>
      <dgm:spPr/>
      <dgm:t>
        <a:bodyPr/>
        <a:lstStyle/>
        <a:p>
          <a:pPr>
            <a:buSzPct val="100000"/>
            <a:buFont typeface="+mj-lt"/>
            <a:buAutoNum type="arabicPeriod"/>
          </a:pPr>
          <a:r>
            <a:rPr lang="fr-FR" b="0" spc="-12" dirty="0">
              <a:latin typeface="Lato" pitchFamily="34" charset="0"/>
              <a:ea typeface="Lato" pitchFamily="34" charset="-122"/>
              <a:cs typeface="Lato" pitchFamily="34" charset="-120"/>
            </a:rPr>
            <a:t>Visuel</a:t>
          </a:r>
          <a:endParaRPr lang="fr-FR" dirty="0"/>
        </a:p>
      </dgm:t>
    </dgm:pt>
    <dgm:pt modelId="{BECB2337-4C07-49BE-BB8C-0127C55C35F3}" type="parTrans" cxnId="{A7902EA1-585A-4899-ABFF-A8577C29C91E}">
      <dgm:prSet/>
      <dgm:spPr/>
      <dgm:t>
        <a:bodyPr/>
        <a:lstStyle/>
        <a:p>
          <a:endParaRPr lang="fr-FR"/>
        </a:p>
      </dgm:t>
    </dgm:pt>
    <dgm:pt modelId="{D5C4CECE-F319-4F1D-88BE-0985087D8D41}" type="sibTrans" cxnId="{A7902EA1-585A-4899-ABFF-A8577C29C91E}">
      <dgm:prSet/>
      <dgm:spPr/>
      <dgm:t>
        <a:bodyPr/>
        <a:lstStyle/>
        <a:p>
          <a:endParaRPr lang="fr-FR"/>
        </a:p>
      </dgm:t>
    </dgm:pt>
    <dgm:pt modelId="{11C193F0-D1DF-4DAC-9083-730489CD4C82}">
      <dgm:prSet/>
      <dgm:spPr/>
      <dgm:t>
        <a:bodyPr/>
        <a:lstStyle/>
        <a:p>
          <a:r>
            <a:rPr lang="fr-FR" b="0" spc="-12" dirty="0">
              <a:latin typeface="Lato" pitchFamily="34" charset="0"/>
              <a:ea typeface="Lato" pitchFamily="34" charset="-122"/>
              <a:cs typeface="Lato" pitchFamily="34" charset="-120"/>
            </a:rPr>
            <a:t>Interactif</a:t>
          </a:r>
          <a:endParaRPr lang="fr-FR" dirty="0"/>
        </a:p>
      </dgm:t>
    </dgm:pt>
    <dgm:pt modelId="{ACAF78B6-7344-4210-8C10-064827DB9753}" type="parTrans" cxnId="{355B9F4E-EC8F-4B62-AF0A-F98E9E5E9554}">
      <dgm:prSet/>
      <dgm:spPr/>
      <dgm:t>
        <a:bodyPr/>
        <a:lstStyle/>
        <a:p>
          <a:endParaRPr lang="fr-FR"/>
        </a:p>
      </dgm:t>
    </dgm:pt>
    <dgm:pt modelId="{B95C5DB7-5976-40B6-B1C0-127CFBA19859}" type="sibTrans" cxnId="{355B9F4E-EC8F-4B62-AF0A-F98E9E5E9554}">
      <dgm:prSet/>
      <dgm:spPr/>
      <dgm:t>
        <a:bodyPr/>
        <a:lstStyle/>
        <a:p>
          <a:endParaRPr lang="fr-FR"/>
        </a:p>
      </dgm:t>
    </dgm:pt>
    <dgm:pt modelId="{20C136A7-F062-40D6-9879-8DDDF98B8AE6}">
      <dgm:prSet/>
      <dgm:spPr/>
      <dgm:t>
        <a:bodyPr/>
        <a:lstStyle/>
        <a:p>
          <a:r>
            <a:rPr lang="fr-FR" spc="-12" dirty="0">
              <a:latin typeface="Lato" pitchFamily="34" charset="0"/>
              <a:ea typeface="Lato" pitchFamily="34" charset="-122"/>
              <a:cs typeface="Lato" pitchFamily="34" charset="-120"/>
            </a:rPr>
            <a:t>Puissant</a:t>
          </a:r>
        </a:p>
      </dgm:t>
    </dgm:pt>
    <dgm:pt modelId="{1C37F016-E638-4CBC-9DFD-1F93A07200E3}" type="parTrans" cxnId="{583953AD-5B85-4629-B5C8-DD5E09E59493}">
      <dgm:prSet/>
      <dgm:spPr/>
      <dgm:t>
        <a:bodyPr/>
        <a:lstStyle/>
        <a:p>
          <a:endParaRPr lang="fr-FR"/>
        </a:p>
      </dgm:t>
    </dgm:pt>
    <dgm:pt modelId="{8EF51F21-6AE8-4F97-91C2-1D201BC634C0}" type="sibTrans" cxnId="{583953AD-5B85-4629-B5C8-DD5E09E59493}">
      <dgm:prSet/>
      <dgm:spPr/>
      <dgm:t>
        <a:bodyPr/>
        <a:lstStyle/>
        <a:p>
          <a:endParaRPr lang="fr-FR"/>
        </a:p>
      </dgm:t>
    </dgm:pt>
    <dgm:pt modelId="{F2ED02B1-A856-4574-8BEB-921906B256D6}">
      <dgm:prSet/>
      <dgm:spPr/>
      <dgm:t>
        <a:bodyPr/>
        <a:lstStyle/>
        <a:p>
          <a:r>
            <a:rPr lang="fr-FR" spc="-12">
              <a:latin typeface="Lato" pitchFamily="34" charset="0"/>
              <a:ea typeface="Lato" pitchFamily="34" charset="-122"/>
              <a:cs typeface="Lato" pitchFamily="34" charset="-120"/>
            </a:rPr>
            <a:t>Input variés</a:t>
          </a:r>
          <a:endParaRPr lang="fr-FR" spc="-12" dirty="0">
            <a:latin typeface="Lato" pitchFamily="34" charset="0"/>
            <a:ea typeface="Lato" pitchFamily="34" charset="-122"/>
            <a:cs typeface="Lato" pitchFamily="34" charset="-120"/>
          </a:endParaRPr>
        </a:p>
      </dgm:t>
    </dgm:pt>
    <dgm:pt modelId="{8A2AFA88-9EE5-4DE7-A174-A1B0A62C7442}" type="parTrans" cxnId="{354099B1-352E-4217-AC27-28912D5B746C}">
      <dgm:prSet/>
      <dgm:spPr/>
      <dgm:t>
        <a:bodyPr/>
        <a:lstStyle/>
        <a:p>
          <a:endParaRPr lang="fr-FR"/>
        </a:p>
      </dgm:t>
    </dgm:pt>
    <dgm:pt modelId="{F6A356C4-4556-49E3-AC96-5A697FE1ACED}" type="sibTrans" cxnId="{354099B1-352E-4217-AC27-28912D5B746C}">
      <dgm:prSet/>
      <dgm:spPr/>
      <dgm:t>
        <a:bodyPr/>
        <a:lstStyle/>
        <a:p>
          <a:endParaRPr lang="fr-FR"/>
        </a:p>
      </dgm:t>
    </dgm:pt>
    <dgm:pt modelId="{3B6BED1B-7CB6-40A5-8B44-3163FEEA8490}">
      <dgm:prSet phldrT="[Texte]"/>
      <dgm:spPr/>
      <dgm:t>
        <a:bodyPr/>
        <a:lstStyle/>
        <a:p>
          <a:pPr>
            <a:buSzPct val="100000"/>
            <a:buFont typeface="+mj-lt"/>
            <a:buAutoNum type="arabicPeriod"/>
          </a:pPr>
          <a:r>
            <a:rPr lang="fr-FR" b="0" spc="-12" dirty="0">
              <a:latin typeface="Lato" pitchFamily="34" charset="0"/>
              <a:ea typeface="Lato" pitchFamily="34" charset="-122"/>
              <a:cs typeface="Lato" pitchFamily="34" charset="-120"/>
            </a:rPr>
            <a:t> Captivant</a:t>
          </a:r>
          <a:endParaRPr lang="fr-FR" dirty="0"/>
        </a:p>
      </dgm:t>
    </dgm:pt>
    <dgm:pt modelId="{87457E00-FD4B-43B4-BCFB-ED284BBEF15B}" type="parTrans" cxnId="{B9E42717-AE22-4991-A77E-B82D3D0ACF78}">
      <dgm:prSet/>
      <dgm:spPr/>
      <dgm:t>
        <a:bodyPr/>
        <a:lstStyle/>
        <a:p>
          <a:endParaRPr lang="fr-FR"/>
        </a:p>
      </dgm:t>
    </dgm:pt>
    <dgm:pt modelId="{96F61438-7822-44D9-A34F-49E6BBF2B891}" type="sibTrans" cxnId="{B9E42717-AE22-4991-A77E-B82D3D0ACF78}">
      <dgm:prSet/>
      <dgm:spPr/>
      <dgm:t>
        <a:bodyPr/>
        <a:lstStyle/>
        <a:p>
          <a:endParaRPr lang="fr-FR"/>
        </a:p>
      </dgm:t>
    </dgm:pt>
    <dgm:pt modelId="{511FB3B9-AAAA-42E1-8B49-EDE5FB36F775}">
      <dgm:prSet/>
      <dgm:spPr/>
      <dgm:t>
        <a:bodyPr/>
        <a:lstStyle/>
        <a:p>
          <a:r>
            <a:rPr lang="fr-FR" b="0" spc="-12" dirty="0">
              <a:latin typeface="Lato" pitchFamily="34" charset="0"/>
              <a:ea typeface="Lato" pitchFamily="34" charset="-122"/>
              <a:cs typeface="Lato" pitchFamily="34" charset="-120"/>
            </a:rPr>
            <a:t>Pratique</a:t>
          </a:r>
          <a:endParaRPr lang="fr-FR" dirty="0"/>
        </a:p>
      </dgm:t>
    </dgm:pt>
    <dgm:pt modelId="{466E1185-D981-4607-86BD-D3134032BB5C}" type="parTrans" cxnId="{290DF679-F2EF-42BD-B203-DD9D5CD06A2E}">
      <dgm:prSet/>
      <dgm:spPr/>
      <dgm:t>
        <a:bodyPr/>
        <a:lstStyle/>
        <a:p>
          <a:endParaRPr lang="fr-FR"/>
        </a:p>
      </dgm:t>
    </dgm:pt>
    <dgm:pt modelId="{45C49749-66BC-40FA-83FA-358C2A511340}" type="sibTrans" cxnId="{290DF679-F2EF-42BD-B203-DD9D5CD06A2E}">
      <dgm:prSet/>
      <dgm:spPr/>
      <dgm:t>
        <a:bodyPr/>
        <a:lstStyle/>
        <a:p>
          <a:endParaRPr lang="fr-FR"/>
        </a:p>
      </dgm:t>
    </dgm:pt>
    <dgm:pt modelId="{139C9CCB-4B45-421D-B3CD-5A4F52A94FB4}">
      <dgm:prSet/>
      <dgm:spPr/>
      <dgm:t>
        <a:bodyPr/>
        <a:lstStyle/>
        <a:p>
          <a:r>
            <a:rPr lang="fr-FR" spc="-12" dirty="0">
              <a:latin typeface="Lato" pitchFamily="34" charset="0"/>
              <a:ea typeface="Lato" pitchFamily="34" charset="-122"/>
              <a:cs typeface="Lato" pitchFamily="34" charset="-120"/>
            </a:rPr>
            <a:t>Open source</a:t>
          </a:r>
        </a:p>
      </dgm:t>
    </dgm:pt>
    <dgm:pt modelId="{88348AC6-E8EE-4E29-A810-C09809E3C43A}" type="parTrans" cxnId="{A82A6547-3001-4470-9B1D-C0D03BAD0E6D}">
      <dgm:prSet/>
      <dgm:spPr/>
      <dgm:t>
        <a:bodyPr/>
        <a:lstStyle/>
        <a:p>
          <a:endParaRPr lang="fr-FR"/>
        </a:p>
      </dgm:t>
    </dgm:pt>
    <dgm:pt modelId="{FFBE2BFB-9E46-450D-AB16-EE39EC29D09A}" type="sibTrans" cxnId="{A82A6547-3001-4470-9B1D-C0D03BAD0E6D}">
      <dgm:prSet/>
      <dgm:spPr/>
      <dgm:t>
        <a:bodyPr/>
        <a:lstStyle/>
        <a:p>
          <a:endParaRPr lang="fr-FR"/>
        </a:p>
      </dgm:t>
    </dgm:pt>
    <dgm:pt modelId="{2C60D601-E8A1-422D-9408-DA90DC87AE11}" type="pres">
      <dgm:prSet presAssocID="{E634B1E5-FF25-4B6E-8C19-652F1AA96788}" presName="diagram" presStyleCnt="0">
        <dgm:presLayoutVars>
          <dgm:dir/>
          <dgm:resizeHandles val="exact"/>
        </dgm:presLayoutVars>
      </dgm:prSet>
      <dgm:spPr/>
    </dgm:pt>
    <dgm:pt modelId="{CD2C73FE-1B54-4BDD-812B-1134977AF56A}" type="pres">
      <dgm:prSet presAssocID="{E3DBA5AC-BEC0-4F40-8A60-E1B0FEFF68DE}" presName="node" presStyleLbl="node1" presStyleIdx="0" presStyleCnt="7">
        <dgm:presLayoutVars>
          <dgm:bulletEnabled val="1"/>
        </dgm:presLayoutVars>
      </dgm:prSet>
      <dgm:spPr/>
    </dgm:pt>
    <dgm:pt modelId="{B8B779E6-9125-418C-B0C8-A3264100221A}" type="pres">
      <dgm:prSet presAssocID="{D5C4CECE-F319-4F1D-88BE-0985087D8D41}" presName="sibTrans" presStyleCnt="0"/>
      <dgm:spPr/>
    </dgm:pt>
    <dgm:pt modelId="{FB79262A-0C42-423B-9805-072E7B507158}" type="pres">
      <dgm:prSet presAssocID="{3B6BED1B-7CB6-40A5-8B44-3163FEEA8490}" presName="node" presStyleLbl="node1" presStyleIdx="1" presStyleCnt="7">
        <dgm:presLayoutVars>
          <dgm:bulletEnabled val="1"/>
        </dgm:presLayoutVars>
      </dgm:prSet>
      <dgm:spPr/>
    </dgm:pt>
    <dgm:pt modelId="{A5EC0D41-9B1B-4611-BEAB-CE882F48CDC4}" type="pres">
      <dgm:prSet presAssocID="{96F61438-7822-44D9-A34F-49E6BBF2B891}" presName="sibTrans" presStyleCnt="0"/>
      <dgm:spPr/>
    </dgm:pt>
    <dgm:pt modelId="{BFE15298-B457-4599-9B6C-9D9839DCEA55}" type="pres">
      <dgm:prSet presAssocID="{11C193F0-D1DF-4DAC-9083-730489CD4C82}" presName="node" presStyleLbl="node1" presStyleIdx="2" presStyleCnt="7">
        <dgm:presLayoutVars>
          <dgm:bulletEnabled val="1"/>
        </dgm:presLayoutVars>
      </dgm:prSet>
      <dgm:spPr/>
    </dgm:pt>
    <dgm:pt modelId="{A5F432C2-3175-44CA-806D-94D1720B942C}" type="pres">
      <dgm:prSet presAssocID="{B95C5DB7-5976-40B6-B1C0-127CFBA19859}" presName="sibTrans" presStyleCnt="0"/>
      <dgm:spPr/>
    </dgm:pt>
    <dgm:pt modelId="{9717A9CA-1899-4043-921E-31A128BF6F71}" type="pres">
      <dgm:prSet presAssocID="{511FB3B9-AAAA-42E1-8B49-EDE5FB36F775}" presName="node" presStyleLbl="node1" presStyleIdx="3" presStyleCnt="7">
        <dgm:presLayoutVars>
          <dgm:bulletEnabled val="1"/>
        </dgm:presLayoutVars>
      </dgm:prSet>
      <dgm:spPr/>
    </dgm:pt>
    <dgm:pt modelId="{91DE055F-73C0-4BCD-9CF5-54B468A6E678}" type="pres">
      <dgm:prSet presAssocID="{45C49749-66BC-40FA-83FA-358C2A511340}" presName="sibTrans" presStyleCnt="0"/>
      <dgm:spPr/>
    </dgm:pt>
    <dgm:pt modelId="{3283629C-316B-40CD-B2B9-AB47603827DB}" type="pres">
      <dgm:prSet presAssocID="{20C136A7-F062-40D6-9879-8DDDF98B8AE6}" presName="node" presStyleLbl="node1" presStyleIdx="4" presStyleCnt="7">
        <dgm:presLayoutVars>
          <dgm:bulletEnabled val="1"/>
        </dgm:presLayoutVars>
      </dgm:prSet>
      <dgm:spPr/>
    </dgm:pt>
    <dgm:pt modelId="{8071800E-FFC2-4109-941C-B376E70DE0D9}" type="pres">
      <dgm:prSet presAssocID="{8EF51F21-6AE8-4F97-91C2-1D201BC634C0}" presName="sibTrans" presStyleCnt="0"/>
      <dgm:spPr/>
    </dgm:pt>
    <dgm:pt modelId="{72A5568B-E19D-47E5-B861-AD10818CE2C3}" type="pres">
      <dgm:prSet presAssocID="{139C9CCB-4B45-421D-B3CD-5A4F52A94FB4}" presName="node" presStyleLbl="node1" presStyleIdx="5" presStyleCnt="7">
        <dgm:presLayoutVars>
          <dgm:bulletEnabled val="1"/>
        </dgm:presLayoutVars>
      </dgm:prSet>
      <dgm:spPr/>
    </dgm:pt>
    <dgm:pt modelId="{36EBB6DE-1318-43A6-AA84-8A1FB2626AB9}" type="pres">
      <dgm:prSet presAssocID="{FFBE2BFB-9E46-450D-AB16-EE39EC29D09A}" presName="sibTrans" presStyleCnt="0"/>
      <dgm:spPr/>
    </dgm:pt>
    <dgm:pt modelId="{3476DC83-AF39-4ED5-8064-37BF8E824852}" type="pres">
      <dgm:prSet presAssocID="{F2ED02B1-A856-4574-8BEB-921906B256D6}" presName="node" presStyleLbl="node1" presStyleIdx="6" presStyleCnt="7">
        <dgm:presLayoutVars>
          <dgm:bulletEnabled val="1"/>
        </dgm:presLayoutVars>
      </dgm:prSet>
      <dgm:spPr/>
    </dgm:pt>
  </dgm:ptLst>
  <dgm:cxnLst>
    <dgm:cxn modelId="{B9E42717-AE22-4991-A77E-B82D3D0ACF78}" srcId="{E634B1E5-FF25-4B6E-8C19-652F1AA96788}" destId="{3B6BED1B-7CB6-40A5-8B44-3163FEEA8490}" srcOrd="1" destOrd="0" parTransId="{87457E00-FD4B-43B4-BCFB-ED284BBEF15B}" sibTransId="{96F61438-7822-44D9-A34F-49E6BBF2B891}"/>
    <dgm:cxn modelId="{B264CA19-2179-4F50-94AB-E22933F12E9A}" type="presOf" srcId="{F2ED02B1-A856-4574-8BEB-921906B256D6}" destId="{3476DC83-AF39-4ED5-8064-37BF8E824852}" srcOrd="0" destOrd="0" presId="urn:microsoft.com/office/officeart/2005/8/layout/default"/>
    <dgm:cxn modelId="{D3C33528-5376-4036-A6B4-DE99F84176AC}" type="presOf" srcId="{139C9CCB-4B45-421D-B3CD-5A4F52A94FB4}" destId="{72A5568B-E19D-47E5-B861-AD10818CE2C3}" srcOrd="0" destOrd="0" presId="urn:microsoft.com/office/officeart/2005/8/layout/default"/>
    <dgm:cxn modelId="{4C4C082C-4D73-4E2F-8D21-B21AA73C51D4}" type="presOf" srcId="{E634B1E5-FF25-4B6E-8C19-652F1AA96788}" destId="{2C60D601-E8A1-422D-9408-DA90DC87AE11}" srcOrd="0" destOrd="0" presId="urn:microsoft.com/office/officeart/2005/8/layout/default"/>
    <dgm:cxn modelId="{E355F131-CB77-4C4F-BCAC-D78C794681FE}" type="presOf" srcId="{511FB3B9-AAAA-42E1-8B49-EDE5FB36F775}" destId="{9717A9CA-1899-4043-921E-31A128BF6F71}" srcOrd="0" destOrd="0" presId="urn:microsoft.com/office/officeart/2005/8/layout/default"/>
    <dgm:cxn modelId="{A82A6547-3001-4470-9B1D-C0D03BAD0E6D}" srcId="{E634B1E5-FF25-4B6E-8C19-652F1AA96788}" destId="{139C9CCB-4B45-421D-B3CD-5A4F52A94FB4}" srcOrd="5" destOrd="0" parTransId="{88348AC6-E8EE-4E29-A810-C09809E3C43A}" sibTransId="{FFBE2BFB-9E46-450D-AB16-EE39EC29D09A}"/>
    <dgm:cxn modelId="{355B9F4E-EC8F-4B62-AF0A-F98E9E5E9554}" srcId="{E634B1E5-FF25-4B6E-8C19-652F1AA96788}" destId="{11C193F0-D1DF-4DAC-9083-730489CD4C82}" srcOrd="2" destOrd="0" parTransId="{ACAF78B6-7344-4210-8C10-064827DB9753}" sibTransId="{B95C5DB7-5976-40B6-B1C0-127CFBA19859}"/>
    <dgm:cxn modelId="{BF7AB777-6C20-4EB8-BEEE-70762FE04CDC}" type="presOf" srcId="{3B6BED1B-7CB6-40A5-8B44-3163FEEA8490}" destId="{FB79262A-0C42-423B-9805-072E7B507158}" srcOrd="0" destOrd="0" presId="urn:microsoft.com/office/officeart/2005/8/layout/default"/>
    <dgm:cxn modelId="{290DF679-F2EF-42BD-B203-DD9D5CD06A2E}" srcId="{E634B1E5-FF25-4B6E-8C19-652F1AA96788}" destId="{511FB3B9-AAAA-42E1-8B49-EDE5FB36F775}" srcOrd="3" destOrd="0" parTransId="{466E1185-D981-4607-86BD-D3134032BB5C}" sibTransId="{45C49749-66BC-40FA-83FA-358C2A511340}"/>
    <dgm:cxn modelId="{B6C9DE87-190A-4D43-89BF-B1AE0DB1F905}" type="presOf" srcId="{20C136A7-F062-40D6-9879-8DDDF98B8AE6}" destId="{3283629C-316B-40CD-B2B9-AB47603827DB}" srcOrd="0" destOrd="0" presId="urn:microsoft.com/office/officeart/2005/8/layout/default"/>
    <dgm:cxn modelId="{A7902EA1-585A-4899-ABFF-A8577C29C91E}" srcId="{E634B1E5-FF25-4B6E-8C19-652F1AA96788}" destId="{E3DBA5AC-BEC0-4F40-8A60-E1B0FEFF68DE}" srcOrd="0" destOrd="0" parTransId="{BECB2337-4C07-49BE-BB8C-0127C55C35F3}" sibTransId="{D5C4CECE-F319-4F1D-88BE-0985087D8D41}"/>
    <dgm:cxn modelId="{3D2AFAA5-11A8-4CD1-B236-AA671F7A4804}" type="presOf" srcId="{11C193F0-D1DF-4DAC-9083-730489CD4C82}" destId="{BFE15298-B457-4599-9B6C-9D9839DCEA55}" srcOrd="0" destOrd="0" presId="urn:microsoft.com/office/officeart/2005/8/layout/default"/>
    <dgm:cxn modelId="{583953AD-5B85-4629-B5C8-DD5E09E59493}" srcId="{E634B1E5-FF25-4B6E-8C19-652F1AA96788}" destId="{20C136A7-F062-40D6-9879-8DDDF98B8AE6}" srcOrd="4" destOrd="0" parTransId="{1C37F016-E638-4CBC-9DFD-1F93A07200E3}" sibTransId="{8EF51F21-6AE8-4F97-91C2-1D201BC634C0}"/>
    <dgm:cxn modelId="{354099B1-352E-4217-AC27-28912D5B746C}" srcId="{E634B1E5-FF25-4B6E-8C19-652F1AA96788}" destId="{F2ED02B1-A856-4574-8BEB-921906B256D6}" srcOrd="6" destOrd="0" parTransId="{8A2AFA88-9EE5-4DE7-A174-A1B0A62C7442}" sibTransId="{F6A356C4-4556-49E3-AC96-5A697FE1ACED}"/>
    <dgm:cxn modelId="{5F6D24E8-E48E-487E-A84A-32BCB03ADD6C}" type="presOf" srcId="{E3DBA5AC-BEC0-4F40-8A60-E1B0FEFF68DE}" destId="{CD2C73FE-1B54-4BDD-812B-1134977AF56A}" srcOrd="0" destOrd="0" presId="urn:microsoft.com/office/officeart/2005/8/layout/default"/>
    <dgm:cxn modelId="{0FC0F66C-8B91-4088-A194-C12164F0A11C}" type="presParOf" srcId="{2C60D601-E8A1-422D-9408-DA90DC87AE11}" destId="{CD2C73FE-1B54-4BDD-812B-1134977AF56A}" srcOrd="0" destOrd="0" presId="urn:microsoft.com/office/officeart/2005/8/layout/default"/>
    <dgm:cxn modelId="{C43791EA-4C2D-4356-AE6E-871DE12DD13F}" type="presParOf" srcId="{2C60D601-E8A1-422D-9408-DA90DC87AE11}" destId="{B8B779E6-9125-418C-B0C8-A3264100221A}" srcOrd="1" destOrd="0" presId="urn:microsoft.com/office/officeart/2005/8/layout/default"/>
    <dgm:cxn modelId="{AD441A98-8A71-4193-93CE-37A51D0DC5E4}" type="presParOf" srcId="{2C60D601-E8A1-422D-9408-DA90DC87AE11}" destId="{FB79262A-0C42-423B-9805-072E7B507158}" srcOrd="2" destOrd="0" presId="urn:microsoft.com/office/officeart/2005/8/layout/default"/>
    <dgm:cxn modelId="{4FC44812-AA4E-4DE1-B021-E26825CB77DC}" type="presParOf" srcId="{2C60D601-E8A1-422D-9408-DA90DC87AE11}" destId="{A5EC0D41-9B1B-4611-BEAB-CE882F48CDC4}" srcOrd="3" destOrd="0" presId="urn:microsoft.com/office/officeart/2005/8/layout/default"/>
    <dgm:cxn modelId="{900B5B82-7069-423D-9724-FAB921E5D9E4}" type="presParOf" srcId="{2C60D601-E8A1-422D-9408-DA90DC87AE11}" destId="{BFE15298-B457-4599-9B6C-9D9839DCEA55}" srcOrd="4" destOrd="0" presId="urn:microsoft.com/office/officeart/2005/8/layout/default"/>
    <dgm:cxn modelId="{2DC6B0DD-D924-431A-AF2D-26BA55055FC8}" type="presParOf" srcId="{2C60D601-E8A1-422D-9408-DA90DC87AE11}" destId="{A5F432C2-3175-44CA-806D-94D1720B942C}" srcOrd="5" destOrd="0" presId="urn:microsoft.com/office/officeart/2005/8/layout/default"/>
    <dgm:cxn modelId="{FADAAE9E-956B-42E4-BAB5-36E489B6F842}" type="presParOf" srcId="{2C60D601-E8A1-422D-9408-DA90DC87AE11}" destId="{9717A9CA-1899-4043-921E-31A128BF6F71}" srcOrd="6" destOrd="0" presId="urn:microsoft.com/office/officeart/2005/8/layout/default"/>
    <dgm:cxn modelId="{DD30E386-2E61-459D-99BF-CCABD7EF76FF}" type="presParOf" srcId="{2C60D601-E8A1-422D-9408-DA90DC87AE11}" destId="{91DE055F-73C0-4BCD-9CF5-54B468A6E678}" srcOrd="7" destOrd="0" presId="urn:microsoft.com/office/officeart/2005/8/layout/default"/>
    <dgm:cxn modelId="{8039F82C-1D40-42E9-B52E-472114B85950}" type="presParOf" srcId="{2C60D601-E8A1-422D-9408-DA90DC87AE11}" destId="{3283629C-316B-40CD-B2B9-AB47603827DB}" srcOrd="8" destOrd="0" presId="urn:microsoft.com/office/officeart/2005/8/layout/default"/>
    <dgm:cxn modelId="{32AE35CB-A641-4A50-838C-F51706D91565}" type="presParOf" srcId="{2C60D601-E8A1-422D-9408-DA90DC87AE11}" destId="{8071800E-FFC2-4109-941C-B376E70DE0D9}" srcOrd="9" destOrd="0" presId="urn:microsoft.com/office/officeart/2005/8/layout/default"/>
    <dgm:cxn modelId="{32B50E32-E849-427E-A4E9-DCD1D9448481}" type="presParOf" srcId="{2C60D601-E8A1-422D-9408-DA90DC87AE11}" destId="{72A5568B-E19D-47E5-B861-AD10818CE2C3}" srcOrd="10" destOrd="0" presId="urn:microsoft.com/office/officeart/2005/8/layout/default"/>
    <dgm:cxn modelId="{06F0C6C8-8EE5-4ECC-966C-18E1D81CE880}" type="presParOf" srcId="{2C60D601-E8A1-422D-9408-DA90DC87AE11}" destId="{36EBB6DE-1318-43A6-AA84-8A1FB2626AB9}" srcOrd="11" destOrd="0" presId="urn:microsoft.com/office/officeart/2005/8/layout/default"/>
    <dgm:cxn modelId="{BE61876E-F73A-497A-8A3A-CE23CC4C114B}" type="presParOf" srcId="{2C60D601-E8A1-422D-9408-DA90DC87AE11}" destId="{3476DC83-AF39-4ED5-8064-37BF8E82485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5E6C05-ECF9-47D7-80D9-AB71C029A0C9}" type="doc">
      <dgm:prSet loTypeId="urn:microsoft.com/office/officeart/2005/8/layout/gear1" loCatId="process" qsTypeId="urn:microsoft.com/office/officeart/2005/8/quickstyle/3d4" qsCatId="3D" csTypeId="urn:microsoft.com/office/officeart/2005/8/colors/accent1_3" csCatId="accent1" phldr="1"/>
      <dgm:spPr/>
    </dgm:pt>
    <dgm:pt modelId="{7052B6F5-D263-4BC6-84E7-5B411A9D9B1C}">
      <dgm:prSet phldrT="[Texte]"/>
      <dgm:spPr/>
      <dgm:t>
        <a:bodyPr/>
        <a:lstStyle/>
        <a:p>
          <a:r>
            <a:rPr lang="fr-FR" dirty="0"/>
            <a:t>callbacks</a:t>
          </a:r>
        </a:p>
      </dgm:t>
    </dgm:pt>
    <dgm:pt modelId="{D33DC2AC-CA60-4F63-9FB4-447B6EB4DB70}" type="parTrans" cxnId="{63F70B8D-CF18-410E-8906-96956A6B1565}">
      <dgm:prSet/>
      <dgm:spPr/>
      <dgm:t>
        <a:bodyPr/>
        <a:lstStyle/>
        <a:p>
          <a:endParaRPr lang="fr-FR"/>
        </a:p>
      </dgm:t>
    </dgm:pt>
    <dgm:pt modelId="{087CC94B-73EC-43FB-B288-5C00BBA7FF53}" type="sibTrans" cxnId="{63F70B8D-CF18-410E-8906-96956A6B1565}">
      <dgm:prSet/>
      <dgm:spPr/>
      <dgm:t>
        <a:bodyPr/>
        <a:lstStyle/>
        <a:p>
          <a:endParaRPr lang="fr-FR"/>
        </a:p>
      </dgm:t>
    </dgm:pt>
    <dgm:pt modelId="{6AE0BBAC-C4CC-40EC-A941-EF81D83475A4}">
      <dgm:prSet phldrT="[Texte]"/>
      <dgm:spPr/>
      <dgm:t>
        <a:bodyPr/>
        <a:lstStyle/>
        <a:p>
          <a:r>
            <a:rPr lang="fr-FR" dirty="0"/>
            <a:t>Layouts</a:t>
          </a:r>
        </a:p>
      </dgm:t>
    </dgm:pt>
    <dgm:pt modelId="{AF1BCA71-B17A-4FB8-8A32-97FD3B5C74CB}" type="parTrans" cxnId="{F9F638A2-6C84-4CFB-BCF2-AD70FDB7242A}">
      <dgm:prSet/>
      <dgm:spPr/>
      <dgm:t>
        <a:bodyPr/>
        <a:lstStyle/>
        <a:p>
          <a:endParaRPr lang="fr-FR"/>
        </a:p>
      </dgm:t>
    </dgm:pt>
    <dgm:pt modelId="{76CB6D48-9909-42DC-80D8-2000E7C0335F}" type="sibTrans" cxnId="{F9F638A2-6C84-4CFB-BCF2-AD70FDB7242A}">
      <dgm:prSet/>
      <dgm:spPr/>
      <dgm:t>
        <a:bodyPr/>
        <a:lstStyle/>
        <a:p>
          <a:endParaRPr lang="fr-FR"/>
        </a:p>
      </dgm:t>
    </dgm:pt>
    <dgm:pt modelId="{8016D2E5-8F58-4DD9-8CA9-B83471281E26}">
      <dgm:prSet phldrT="[Texte]"/>
      <dgm:spPr/>
      <dgm:t>
        <a:bodyPr/>
        <a:lstStyle/>
        <a:p>
          <a:r>
            <a:rPr lang="fr-FR" dirty="0"/>
            <a:t>Imports</a:t>
          </a:r>
        </a:p>
      </dgm:t>
    </dgm:pt>
    <dgm:pt modelId="{D77FA89D-4283-4501-8316-FE7193BC0D3D}" type="parTrans" cxnId="{DE80C767-9BED-4715-A383-843A68C8C665}">
      <dgm:prSet/>
      <dgm:spPr/>
      <dgm:t>
        <a:bodyPr/>
        <a:lstStyle/>
        <a:p>
          <a:endParaRPr lang="fr-FR"/>
        </a:p>
      </dgm:t>
    </dgm:pt>
    <dgm:pt modelId="{88AD0F5F-C99B-4646-BF95-301BABFB9477}" type="sibTrans" cxnId="{DE80C767-9BED-4715-A383-843A68C8C665}">
      <dgm:prSet/>
      <dgm:spPr/>
      <dgm:t>
        <a:bodyPr/>
        <a:lstStyle/>
        <a:p>
          <a:endParaRPr lang="fr-FR"/>
        </a:p>
      </dgm:t>
    </dgm:pt>
    <dgm:pt modelId="{832FDF21-3826-4C8F-9899-5C04A6C95C29}" type="pres">
      <dgm:prSet presAssocID="{3E5E6C05-ECF9-47D7-80D9-AB71C029A0C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1F2602A-6542-425D-8336-7551F3912FD3}" type="pres">
      <dgm:prSet presAssocID="{7052B6F5-D263-4BC6-84E7-5B411A9D9B1C}" presName="gear1" presStyleLbl="node1" presStyleIdx="0" presStyleCnt="3">
        <dgm:presLayoutVars>
          <dgm:chMax val="1"/>
          <dgm:bulletEnabled val="1"/>
        </dgm:presLayoutVars>
      </dgm:prSet>
      <dgm:spPr/>
    </dgm:pt>
    <dgm:pt modelId="{EC64D908-9E88-42DA-AA51-9F606B49CB15}" type="pres">
      <dgm:prSet presAssocID="{7052B6F5-D263-4BC6-84E7-5B411A9D9B1C}" presName="gear1srcNode" presStyleLbl="node1" presStyleIdx="0" presStyleCnt="3"/>
      <dgm:spPr/>
    </dgm:pt>
    <dgm:pt modelId="{E4CDFE8F-A80C-4A75-A7B3-BAF4B6487606}" type="pres">
      <dgm:prSet presAssocID="{7052B6F5-D263-4BC6-84E7-5B411A9D9B1C}" presName="gear1dstNode" presStyleLbl="node1" presStyleIdx="0" presStyleCnt="3"/>
      <dgm:spPr/>
    </dgm:pt>
    <dgm:pt modelId="{82E6373E-47AB-4137-AB85-272EC62D0E29}" type="pres">
      <dgm:prSet presAssocID="{6AE0BBAC-C4CC-40EC-A941-EF81D83475A4}" presName="gear2" presStyleLbl="node1" presStyleIdx="1" presStyleCnt="3">
        <dgm:presLayoutVars>
          <dgm:chMax val="1"/>
          <dgm:bulletEnabled val="1"/>
        </dgm:presLayoutVars>
      </dgm:prSet>
      <dgm:spPr/>
    </dgm:pt>
    <dgm:pt modelId="{B32FAEC7-D9C8-4AC3-820D-8AFD090FDC17}" type="pres">
      <dgm:prSet presAssocID="{6AE0BBAC-C4CC-40EC-A941-EF81D83475A4}" presName="gear2srcNode" presStyleLbl="node1" presStyleIdx="1" presStyleCnt="3"/>
      <dgm:spPr/>
    </dgm:pt>
    <dgm:pt modelId="{23CD44B7-7654-4C21-8864-EF494EE56141}" type="pres">
      <dgm:prSet presAssocID="{6AE0BBAC-C4CC-40EC-A941-EF81D83475A4}" presName="gear2dstNode" presStyleLbl="node1" presStyleIdx="1" presStyleCnt="3"/>
      <dgm:spPr/>
    </dgm:pt>
    <dgm:pt modelId="{12997A17-793E-42E9-A164-A881577A2541}" type="pres">
      <dgm:prSet presAssocID="{8016D2E5-8F58-4DD9-8CA9-B83471281E26}" presName="gear3" presStyleLbl="node1" presStyleIdx="2" presStyleCnt="3"/>
      <dgm:spPr/>
    </dgm:pt>
    <dgm:pt modelId="{91757BE8-3B85-49C4-985B-2D2C0A2949C3}" type="pres">
      <dgm:prSet presAssocID="{8016D2E5-8F58-4DD9-8CA9-B83471281E2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949824-FF4D-4418-B58A-5A96356F50B4}" type="pres">
      <dgm:prSet presAssocID="{8016D2E5-8F58-4DD9-8CA9-B83471281E26}" presName="gear3srcNode" presStyleLbl="node1" presStyleIdx="2" presStyleCnt="3"/>
      <dgm:spPr/>
    </dgm:pt>
    <dgm:pt modelId="{B5B40A23-D2FE-4B79-9C71-56B2CD861BFA}" type="pres">
      <dgm:prSet presAssocID="{8016D2E5-8F58-4DD9-8CA9-B83471281E26}" presName="gear3dstNode" presStyleLbl="node1" presStyleIdx="2" presStyleCnt="3"/>
      <dgm:spPr/>
    </dgm:pt>
    <dgm:pt modelId="{A5D7ADDF-D489-4D46-AF35-36187C2863E5}" type="pres">
      <dgm:prSet presAssocID="{087CC94B-73EC-43FB-B288-5C00BBA7FF53}" presName="connector1" presStyleLbl="sibTrans2D1" presStyleIdx="0" presStyleCnt="3"/>
      <dgm:spPr/>
    </dgm:pt>
    <dgm:pt modelId="{2708049E-D26A-4E54-A631-78F04DF0EA5F}" type="pres">
      <dgm:prSet presAssocID="{76CB6D48-9909-42DC-80D8-2000E7C0335F}" presName="connector2" presStyleLbl="sibTrans2D1" presStyleIdx="1" presStyleCnt="3"/>
      <dgm:spPr/>
    </dgm:pt>
    <dgm:pt modelId="{F5EC9CE9-FE86-47A3-9EC9-D0E9DE0F9FF6}" type="pres">
      <dgm:prSet presAssocID="{88AD0F5F-C99B-4646-BF95-301BABFB9477}" presName="connector3" presStyleLbl="sibTrans2D1" presStyleIdx="2" presStyleCnt="3"/>
      <dgm:spPr/>
    </dgm:pt>
  </dgm:ptLst>
  <dgm:cxnLst>
    <dgm:cxn modelId="{5BF74E13-2871-458C-B425-6E8C20CBC8DF}" type="presOf" srcId="{6AE0BBAC-C4CC-40EC-A941-EF81D83475A4}" destId="{82E6373E-47AB-4137-AB85-272EC62D0E29}" srcOrd="0" destOrd="0" presId="urn:microsoft.com/office/officeart/2005/8/layout/gear1"/>
    <dgm:cxn modelId="{893DF419-21EB-4FA8-B78A-7AA8ACD8835D}" type="presOf" srcId="{3E5E6C05-ECF9-47D7-80D9-AB71C029A0C9}" destId="{832FDF21-3826-4C8F-9899-5C04A6C95C29}" srcOrd="0" destOrd="0" presId="urn:microsoft.com/office/officeart/2005/8/layout/gear1"/>
    <dgm:cxn modelId="{63816923-7B9D-4254-BD4E-3249165A0D03}" type="presOf" srcId="{76CB6D48-9909-42DC-80D8-2000E7C0335F}" destId="{2708049E-D26A-4E54-A631-78F04DF0EA5F}" srcOrd="0" destOrd="0" presId="urn:microsoft.com/office/officeart/2005/8/layout/gear1"/>
    <dgm:cxn modelId="{C412F627-1F49-4EB1-AD5C-1E01708F5959}" type="presOf" srcId="{087CC94B-73EC-43FB-B288-5C00BBA7FF53}" destId="{A5D7ADDF-D489-4D46-AF35-36187C2863E5}" srcOrd="0" destOrd="0" presId="urn:microsoft.com/office/officeart/2005/8/layout/gear1"/>
    <dgm:cxn modelId="{1BE06E3D-0702-4E3A-885B-E21638EB5766}" type="presOf" srcId="{8016D2E5-8F58-4DD9-8CA9-B83471281E26}" destId="{91757BE8-3B85-49C4-985B-2D2C0A2949C3}" srcOrd="1" destOrd="0" presId="urn:microsoft.com/office/officeart/2005/8/layout/gear1"/>
    <dgm:cxn modelId="{0ECBBA64-454A-457E-9675-DA9A8B844A6F}" type="presOf" srcId="{6AE0BBAC-C4CC-40EC-A941-EF81D83475A4}" destId="{23CD44B7-7654-4C21-8864-EF494EE56141}" srcOrd="2" destOrd="0" presId="urn:microsoft.com/office/officeart/2005/8/layout/gear1"/>
    <dgm:cxn modelId="{DE80C767-9BED-4715-A383-843A68C8C665}" srcId="{3E5E6C05-ECF9-47D7-80D9-AB71C029A0C9}" destId="{8016D2E5-8F58-4DD9-8CA9-B83471281E26}" srcOrd="2" destOrd="0" parTransId="{D77FA89D-4283-4501-8316-FE7193BC0D3D}" sibTransId="{88AD0F5F-C99B-4646-BF95-301BABFB9477}"/>
    <dgm:cxn modelId="{B102426B-5C56-47BE-BB63-080DF060079D}" type="presOf" srcId="{88AD0F5F-C99B-4646-BF95-301BABFB9477}" destId="{F5EC9CE9-FE86-47A3-9EC9-D0E9DE0F9FF6}" srcOrd="0" destOrd="0" presId="urn:microsoft.com/office/officeart/2005/8/layout/gear1"/>
    <dgm:cxn modelId="{15C21177-FA9A-45CF-B358-6EB3644E1E89}" type="presOf" srcId="{7052B6F5-D263-4BC6-84E7-5B411A9D9B1C}" destId="{EC64D908-9E88-42DA-AA51-9F606B49CB15}" srcOrd="1" destOrd="0" presId="urn:microsoft.com/office/officeart/2005/8/layout/gear1"/>
    <dgm:cxn modelId="{63F70B8D-CF18-410E-8906-96956A6B1565}" srcId="{3E5E6C05-ECF9-47D7-80D9-AB71C029A0C9}" destId="{7052B6F5-D263-4BC6-84E7-5B411A9D9B1C}" srcOrd="0" destOrd="0" parTransId="{D33DC2AC-CA60-4F63-9FB4-447B6EB4DB70}" sibTransId="{087CC94B-73EC-43FB-B288-5C00BBA7FF53}"/>
    <dgm:cxn modelId="{F9F638A2-6C84-4CFB-BCF2-AD70FDB7242A}" srcId="{3E5E6C05-ECF9-47D7-80D9-AB71C029A0C9}" destId="{6AE0BBAC-C4CC-40EC-A941-EF81D83475A4}" srcOrd="1" destOrd="0" parTransId="{AF1BCA71-B17A-4FB8-8A32-97FD3B5C74CB}" sibTransId="{76CB6D48-9909-42DC-80D8-2000E7C0335F}"/>
    <dgm:cxn modelId="{3FE7BAA8-5C6A-48E7-B35E-B12CF2D7E333}" type="presOf" srcId="{8016D2E5-8F58-4DD9-8CA9-B83471281E26}" destId="{6C949824-FF4D-4418-B58A-5A96356F50B4}" srcOrd="2" destOrd="0" presId="urn:microsoft.com/office/officeart/2005/8/layout/gear1"/>
    <dgm:cxn modelId="{4BEFC3AE-2DCC-4BD7-8850-ECB18ABAE219}" type="presOf" srcId="{7052B6F5-D263-4BC6-84E7-5B411A9D9B1C}" destId="{D1F2602A-6542-425D-8336-7551F3912FD3}" srcOrd="0" destOrd="0" presId="urn:microsoft.com/office/officeart/2005/8/layout/gear1"/>
    <dgm:cxn modelId="{294390BE-9FD6-4A4D-8411-DB0A16A731B5}" type="presOf" srcId="{6AE0BBAC-C4CC-40EC-A941-EF81D83475A4}" destId="{B32FAEC7-D9C8-4AC3-820D-8AFD090FDC17}" srcOrd="1" destOrd="0" presId="urn:microsoft.com/office/officeart/2005/8/layout/gear1"/>
    <dgm:cxn modelId="{A4FB92E0-3F4A-4570-BFD1-1D5367F9D13A}" type="presOf" srcId="{7052B6F5-D263-4BC6-84E7-5B411A9D9B1C}" destId="{E4CDFE8F-A80C-4A75-A7B3-BAF4B6487606}" srcOrd="2" destOrd="0" presId="urn:microsoft.com/office/officeart/2005/8/layout/gear1"/>
    <dgm:cxn modelId="{FE4FCEEE-2F43-4D7B-8EE9-124663BD7421}" type="presOf" srcId="{8016D2E5-8F58-4DD9-8CA9-B83471281E26}" destId="{B5B40A23-D2FE-4B79-9C71-56B2CD861BFA}" srcOrd="3" destOrd="0" presId="urn:microsoft.com/office/officeart/2005/8/layout/gear1"/>
    <dgm:cxn modelId="{4F06E3F5-245F-4250-AC3D-9DDA9F627570}" type="presOf" srcId="{8016D2E5-8F58-4DD9-8CA9-B83471281E26}" destId="{12997A17-793E-42E9-A164-A881577A2541}" srcOrd="0" destOrd="0" presId="urn:microsoft.com/office/officeart/2005/8/layout/gear1"/>
    <dgm:cxn modelId="{CA1A875A-659C-4473-888B-5B897915C4F7}" type="presParOf" srcId="{832FDF21-3826-4C8F-9899-5C04A6C95C29}" destId="{D1F2602A-6542-425D-8336-7551F3912FD3}" srcOrd="0" destOrd="0" presId="urn:microsoft.com/office/officeart/2005/8/layout/gear1"/>
    <dgm:cxn modelId="{9D179992-3E87-411E-B70A-E32B6DCD5FD9}" type="presParOf" srcId="{832FDF21-3826-4C8F-9899-5C04A6C95C29}" destId="{EC64D908-9E88-42DA-AA51-9F606B49CB15}" srcOrd="1" destOrd="0" presId="urn:microsoft.com/office/officeart/2005/8/layout/gear1"/>
    <dgm:cxn modelId="{9769F6D4-DA8E-4517-9C93-99354415DBAC}" type="presParOf" srcId="{832FDF21-3826-4C8F-9899-5C04A6C95C29}" destId="{E4CDFE8F-A80C-4A75-A7B3-BAF4B6487606}" srcOrd="2" destOrd="0" presId="urn:microsoft.com/office/officeart/2005/8/layout/gear1"/>
    <dgm:cxn modelId="{166A9763-1D70-4CE2-A49D-2F75712C91B1}" type="presParOf" srcId="{832FDF21-3826-4C8F-9899-5C04A6C95C29}" destId="{82E6373E-47AB-4137-AB85-272EC62D0E29}" srcOrd="3" destOrd="0" presId="urn:microsoft.com/office/officeart/2005/8/layout/gear1"/>
    <dgm:cxn modelId="{CE85B20B-95B9-41D6-9EE7-4454A6D1DEF0}" type="presParOf" srcId="{832FDF21-3826-4C8F-9899-5C04A6C95C29}" destId="{B32FAEC7-D9C8-4AC3-820D-8AFD090FDC17}" srcOrd="4" destOrd="0" presId="urn:microsoft.com/office/officeart/2005/8/layout/gear1"/>
    <dgm:cxn modelId="{8C94DEA2-A461-469C-977E-994FF79451A5}" type="presParOf" srcId="{832FDF21-3826-4C8F-9899-5C04A6C95C29}" destId="{23CD44B7-7654-4C21-8864-EF494EE56141}" srcOrd="5" destOrd="0" presId="urn:microsoft.com/office/officeart/2005/8/layout/gear1"/>
    <dgm:cxn modelId="{418B584E-C313-4FD5-AD16-D01C58D73D68}" type="presParOf" srcId="{832FDF21-3826-4C8F-9899-5C04A6C95C29}" destId="{12997A17-793E-42E9-A164-A881577A2541}" srcOrd="6" destOrd="0" presId="urn:microsoft.com/office/officeart/2005/8/layout/gear1"/>
    <dgm:cxn modelId="{44FF1DCB-40C5-400C-A24F-354409BCF5C8}" type="presParOf" srcId="{832FDF21-3826-4C8F-9899-5C04A6C95C29}" destId="{91757BE8-3B85-49C4-985B-2D2C0A2949C3}" srcOrd="7" destOrd="0" presId="urn:microsoft.com/office/officeart/2005/8/layout/gear1"/>
    <dgm:cxn modelId="{8EA7DD11-FAF8-4979-B83D-031873DEF0AE}" type="presParOf" srcId="{832FDF21-3826-4C8F-9899-5C04A6C95C29}" destId="{6C949824-FF4D-4418-B58A-5A96356F50B4}" srcOrd="8" destOrd="0" presId="urn:microsoft.com/office/officeart/2005/8/layout/gear1"/>
    <dgm:cxn modelId="{156D020E-8CA3-44C6-B353-A81F7E8899B6}" type="presParOf" srcId="{832FDF21-3826-4C8F-9899-5C04A6C95C29}" destId="{B5B40A23-D2FE-4B79-9C71-56B2CD861BFA}" srcOrd="9" destOrd="0" presId="urn:microsoft.com/office/officeart/2005/8/layout/gear1"/>
    <dgm:cxn modelId="{B54321E9-C548-49FE-BEC0-4E8BB4517CC6}" type="presParOf" srcId="{832FDF21-3826-4C8F-9899-5C04A6C95C29}" destId="{A5D7ADDF-D489-4D46-AF35-36187C2863E5}" srcOrd="10" destOrd="0" presId="urn:microsoft.com/office/officeart/2005/8/layout/gear1"/>
    <dgm:cxn modelId="{35B406DE-EACD-447E-A644-76EF06FEA0CF}" type="presParOf" srcId="{832FDF21-3826-4C8F-9899-5C04A6C95C29}" destId="{2708049E-D26A-4E54-A631-78F04DF0EA5F}" srcOrd="11" destOrd="0" presId="urn:microsoft.com/office/officeart/2005/8/layout/gear1"/>
    <dgm:cxn modelId="{E82552EF-D60E-41D9-B513-A99C5B851E99}" type="presParOf" srcId="{832FDF21-3826-4C8F-9899-5C04A6C95C29}" destId="{F5EC9CE9-FE86-47A3-9EC9-D0E9DE0F9FF6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C73FE-1B54-4BDD-812B-1134977AF56A}">
      <dsp:nvSpPr>
        <dsp:cNvPr id="0" name=""/>
        <dsp:cNvSpPr/>
      </dsp:nvSpPr>
      <dsp:spPr>
        <a:xfrm>
          <a:off x="239662" y="1006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fr-FR" sz="1700" b="0" kern="1200" spc="-12" dirty="0">
              <a:latin typeface="Lato" pitchFamily="34" charset="0"/>
              <a:ea typeface="Lato" pitchFamily="34" charset="-122"/>
              <a:cs typeface="Lato" pitchFamily="34" charset="-120"/>
            </a:rPr>
            <a:t>Visuel</a:t>
          </a:r>
          <a:endParaRPr lang="fr-FR" sz="1700" kern="1200" dirty="0"/>
        </a:p>
      </dsp:txBody>
      <dsp:txXfrm>
        <a:off x="239662" y="1006"/>
        <a:ext cx="1095211" cy="657126"/>
      </dsp:txXfrm>
    </dsp:sp>
    <dsp:sp modelId="{FB79262A-0C42-423B-9805-072E7B507158}">
      <dsp:nvSpPr>
        <dsp:cNvPr id="0" name=""/>
        <dsp:cNvSpPr/>
      </dsp:nvSpPr>
      <dsp:spPr>
        <a:xfrm>
          <a:off x="1444394" y="1006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+mj-lt"/>
            <a:buNone/>
          </a:pPr>
          <a:r>
            <a:rPr lang="fr-FR" sz="1700" b="0" kern="1200" spc="-12" dirty="0">
              <a:latin typeface="Lato" pitchFamily="34" charset="0"/>
              <a:ea typeface="Lato" pitchFamily="34" charset="-122"/>
              <a:cs typeface="Lato" pitchFamily="34" charset="-120"/>
            </a:rPr>
            <a:t> Captivant</a:t>
          </a:r>
          <a:endParaRPr lang="fr-FR" sz="1700" kern="1200" dirty="0"/>
        </a:p>
      </dsp:txBody>
      <dsp:txXfrm>
        <a:off x="1444394" y="1006"/>
        <a:ext cx="1095211" cy="657126"/>
      </dsp:txXfrm>
    </dsp:sp>
    <dsp:sp modelId="{BFE15298-B457-4599-9B6C-9D9839DCEA55}">
      <dsp:nvSpPr>
        <dsp:cNvPr id="0" name=""/>
        <dsp:cNvSpPr/>
      </dsp:nvSpPr>
      <dsp:spPr>
        <a:xfrm>
          <a:off x="2649127" y="1006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kern="1200" spc="-12" dirty="0">
              <a:latin typeface="Lato" pitchFamily="34" charset="0"/>
              <a:ea typeface="Lato" pitchFamily="34" charset="-122"/>
              <a:cs typeface="Lato" pitchFamily="34" charset="-120"/>
            </a:rPr>
            <a:t>Interactif</a:t>
          </a:r>
          <a:endParaRPr lang="fr-FR" sz="1700" kern="1200" dirty="0"/>
        </a:p>
      </dsp:txBody>
      <dsp:txXfrm>
        <a:off x="2649127" y="1006"/>
        <a:ext cx="1095211" cy="657126"/>
      </dsp:txXfrm>
    </dsp:sp>
    <dsp:sp modelId="{9717A9CA-1899-4043-921E-31A128BF6F71}">
      <dsp:nvSpPr>
        <dsp:cNvPr id="0" name=""/>
        <dsp:cNvSpPr/>
      </dsp:nvSpPr>
      <dsp:spPr>
        <a:xfrm>
          <a:off x="239662" y="767654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kern="1200" spc="-12" dirty="0">
              <a:latin typeface="Lato" pitchFamily="34" charset="0"/>
              <a:ea typeface="Lato" pitchFamily="34" charset="-122"/>
              <a:cs typeface="Lato" pitchFamily="34" charset="-120"/>
            </a:rPr>
            <a:t>Pratique</a:t>
          </a:r>
          <a:endParaRPr lang="fr-FR" sz="1700" kern="1200" dirty="0"/>
        </a:p>
      </dsp:txBody>
      <dsp:txXfrm>
        <a:off x="239662" y="767654"/>
        <a:ext cx="1095211" cy="657126"/>
      </dsp:txXfrm>
    </dsp:sp>
    <dsp:sp modelId="{3283629C-316B-40CD-B2B9-AB47603827DB}">
      <dsp:nvSpPr>
        <dsp:cNvPr id="0" name=""/>
        <dsp:cNvSpPr/>
      </dsp:nvSpPr>
      <dsp:spPr>
        <a:xfrm>
          <a:off x="1444394" y="767654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spc="-12" dirty="0">
              <a:latin typeface="Lato" pitchFamily="34" charset="0"/>
              <a:ea typeface="Lato" pitchFamily="34" charset="-122"/>
              <a:cs typeface="Lato" pitchFamily="34" charset="-120"/>
            </a:rPr>
            <a:t>Puissant</a:t>
          </a:r>
        </a:p>
      </dsp:txBody>
      <dsp:txXfrm>
        <a:off x="1444394" y="767654"/>
        <a:ext cx="1095211" cy="657126"/>
      </dsp:txXfrm>
    </dsp:sp>
    <dsp:sp modelId="{72A5568B-E19D-47E5-B861-AD10818CE2C3}">
      <dsp:nvSpPr>
        <dsp:cNvPr id="0" name=""/>
        <dsp:cNvSpPr/>
      </dsp:nvSpPr>
      <dsp:spPr>
        <a:xfrm>
          <a:off x="2649127" y="767654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spc="-12" dirty="0">
              <a:latin typeface="Lato" pitchFamily="34" charset="0"/>
              <a:ea typeface="Lato" pitchFamily="34" charset="-122"/>
              <a:cs typeface="Lato" pitchFamily="34" charset="-120"/>
            </a:rPr>
            <a:t>Open source</a:t>
          </a:r>
        </a:p>
      </dsp:txBody>
      <dsp:txXfrm>
        <a:off x="2649127" y="767654"/>
        <a:ext cx="1095211" cy="657126"/>
      </dsp:txXfrm>
    </dsp:sp>
    <dsp:sp modelId="{3476DC83-AF39-4ED5-8064-37BF8E824852}">
      <dsp:nvSpPr>
        <dsp:cNvPr id="0" name=""/>
        <dsp:cNvSpPr/>
      </dsp:nvSpPr>
      <dsp:spPr>
        <a:xfrm>
          <a:off x="1444394" y="1534301"/>
          <a:ext cx="1095211" cy="657126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spc="-12">
              <a:latin typeface="Lato" pitchFamily="34" charset="0"/>
              <a:ea typeface="Lato" pitchFamily="34" charset="-122"/>
              <a:cs typeface="Lato" pitchFamily="34" charset="-120"/>
            </a:rPr>
            <a:t>Input variés</a:t>
          </a:r>
          <a:endParaRPr lang="fr-FR" sz="1700" kern="1200" spc="-12" dirty="0">
            <a:latin typeface="Lato" pitchFamily="34" charset="0"/>
            <a:ea typeface="Lato" pitchFamily="34" charset="-122"/>
            <a:cs typeface="Lato" pitchFamily="34" charset="-120"/>
          </a:endParaRPr>
        </a:p>
      </dsp:txBody>
      <dsp:txXfrm>
        <a:off x="1444394" y="1534301"/>
        <a:ext cx="1095211" cy="657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2602A-6542-425D-8336-7551F3912FD3}">
      <dsp:nvSpPr>
        <dsp:cNvPr id="0" name=""/>
        <dsp:cNvSpPr/>
      </dsp:nvSpPr>
      <dsp:spPr>
        <a:xfrm>
          <a:off x="1818121" y="2166155"/>
          <a:ext cx="2222147" cy="2222147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callbacks</a:t>
          </a:r>
        </a:p>
      </dsp:txBody>
      <dsp:txXfrm>
        <a:off x="2264871" y="2686682"/>
        <a:ext cx="1328647" cy="1142230"/>
      </dsp:txXfrm>
    </dsp:sp>
    <dsp:sp modelId="{82E6373E-47AB-4137-AB85-272EC62D0E29}">
      <dsp:nvSpPr>
        <dsp:cNvPr id="0" name=""/>
        <dsp:cNvSpPr/>
      </dsp:nvSpPr>
      <dsp:spPr>
        <a:xfrm>
          <a:off x="525234" y="1640920"/>
          <a:ext cx="1616107" cy="1616107"/>
        </a:xfrm>
        <a:prstGeom prst="gear6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Layouts</a:t>
          </a:r>
        </a:p>
      </dsp:txBody>
      <dsp:txXfrm>
        <a:off x="932094" y="2050239"/>
        <a:ext cx="802387" cy="797469"/>
      </dsp:txXfrm>
    </dsp:sp>
    <dsp:sp modelId="{12997A17-793E-42E9-A164-A881577A2541}">
      <dsp:nvSpPr>
        <dsp:cNvPr id="0" name=""/>
        <dsp:cNvSpPr/>
      </dsp:nvSpPr>
      <dsp:spPr>
        <a:xfrm rot="20700000">
          <a:off x="1430420" y="525971"/>
          <a:ext cx="1583455" cy="1583455"/>
        </a:xfrm>
        <a:prstGeom prst="gear6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Imports</a:t>
          </a:r>
        </a:p>
      </dsp:txBody>
      <dsp:txXfrm rot="-20700000">
        <a:off x="1777718" y="873269"/>
        <a:ext cx="888859" cy="888859"/>
      </dsp:txXfrm>
    </dsp:sp>
    <dsp:sp modelId="{A5D7ADDF-D489-4D46-AF35-36187C2863E5}">
      <dsp:nvSpPr>
        <dsp:cNvPr id="0" name=""/>
        <dsp:cNvSpPr/>
      </dsp:nvSpPr>
      <dsp:spPr>
        <a:xfrm>
          <a:off x="1645572" y="1831792"/>
          <a:ext cx="2844349" cy="2844349"/>
        </a:xfrm>
        <a:prstGeom prst="circularArrow">
          <a:avLst>
            <a:gd name="adj1" fmla="val 4688"/>
            <a:gd name="adj2" fmla="val 299029"/>
            <a:gd name="adj3" fmla="val 2512488"/>
            <a:gd name="adj4" fmla="val 15869222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8049E-D26A-4E54-A631-78F04DF0EA5F}">
      <dsp:nvSpPr>
        <dsp:cNvPr id="0" name=""/>
        <dsp:cNvSpPr/>
      </dsp:nvSpPr>
      <dsp:spPr>
        <a:xfrm>
          <a:off x="239025" y="1283998"/>
          <a:ext cx="2066597" cy="206659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C9CE9-FE86-47A3-9EC9-D0E9DE0F9FF6}">
      <dsp:nvSpPr>
        <dsp:cNvPr id="0" name=""/>
        <dsp:cNvSpPr/>
      </dsp:nvSpPr>
      <dsp:spPr>
        <a:xfrm>
          <a:off x="1064150" y="179795"/>
          <a:ext cx="2228208" cy="222820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49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0" spc="-12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</a:t>
            </a:r>
            <a:r>
              <a:rPr lang="fr-FR" sz="1200" b="0" kern="0" spc="-12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écupérer les offres d’emplois pour créer une base de données des offres d’emplois proposées par les différentes compagnies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0" spc="-12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Manipuler et utiliser cette base de données : nettoyage, exploration, consommation des données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0" spc="-12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Enfin analyser les tendances et déduire des conclusion sur le marché de l’emplois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kern="0" spc="-12" dirty="0">
              <a:solidFill>
                <a:srgbClr val="54546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0" spc="-12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Programme de la présentation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0" spc="-12" dirty="0">
                <a:solidFill>
                  <a:srgbClr val="54546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D’abord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Pour créer une web application DASH on passe pas 3 étapes principales</a:t>
            </a:r>
          </a:p>
          <a:p>
            <a:r>
              <a:rPr lang="fr-FR" dirty="0"/>
              <a:t>Les imports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endParaRPr lang="fr-FR" dirty="0"/>
          </a:p>
          <a:p>
            <a:r>
              <a:rPr lang="fr-FR" dirty="0"/>
              <a:t>Les Layouts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  <a:p>
            <a:r>
              <a:rPr lang="fr-FR" dirty="0"/>
              <a:t>Les callbacks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50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7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Job Market</a:t>
            </a:r>
          </a:p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approprié</a:t>
            </a:r>
            <a:r>
              <a:rPr lang="en-US" dirty="0"/>
              <a:t> à la mise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exercice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Appels multiples API</a:t>
            </a:r>
          </a:p>
        </p:txBody>
      </p:sp>
    </p:spTree>
    <p:extLst>
      <p:ext uri="{BB962C8B-B14F-4D97-AF65-F5344CB8AC3E}">
        <p14:creationId xmlns:p14="http://schemas.microsoft.com/office/powerpoint/2010/main" val="337250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1497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8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Base relationnelle pas adaptée </a:t>
            </a:r>
            <a:r>
              <a:rPr lang="fr-FR"/>
              <a:t>au type de données API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838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Dash est une libraire python qui permet la création/ développement </a:t>
            </a:r>
            <a:r>
              <a:rPr lang="fr-FR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codant purement en python.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React.js :</a:t>
            </a:r>
            <a:r>
              <a:rPr lang="fr-FR" dirty="0"/>
              <a:t> Une bibliothèque JavaScript développée par Facebook en 2013.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Plotly :</a:t>
            </a:r>
            <a:r>
              <a:rPr lang="fr-FR" dirty="0"/>
              <a:t> Bibliothèque graphique.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Flask :</a:t>
            </a:r>
            <a:r>
              <a:rPr lang="fr-FR" dirty="0"/>
              <a:t> c'est un micro </a:t>
            </a:r>
            <a:r>
              <a:rPr lang="fr-FR" dirty="0" err="1"/>
              <a:t>framework</a:t>
            </a:r>
            <a:r>
              <a:rPr lang="fr-FR" dirty="0"/>
              <a:t> de développement web en python.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Créé par l'équipe de Plotly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Dash propose couche d'abstraction au dessus des technologies plus complexe</a:t>
            </a:r>
          </a:p>
          <a:p>
            <a:endParaRPr lang="fr-FR" dirty="0"/>
          </a:p>
          <a:p>
            <a:r>
              <a:rPr lang="fr-FR" dirty="0"/>
              <a:t>Dash est utilisable en Front et Back end :</a:t>
            </a:r>
          </a:p>
          <a:p>
            <a:endParaRPr lang="fr-FR" dirty="0"/>
          </a:p>
          <a:p>
            <a:r>
              <a:rPr lang="fr-FR" dirty="0"/>
              <a:t> côté back end, c'est une instance d'une application Flask dont toutes les propriétés sont configurables. </a:t>
            </a:r>
          </a:p>
          <a:p>
            <a:endParaRPr lang="fr-FR" dirty="0"/>
          </a:p>
          <a:p>
            <a:r>
              <a:rPr lang="fr-FR" dirty="0"/>
              <a:t>Côté Front, </a:t>
            </a:r>
            <a:r>
              <a:rPr lang="fr-FR" dirty="0" err="1"/>
              <a:t>React</a:t>
            </a:r>
            <a:r>
              <a:rPr lang="fr-FR" dirty="0"/>
              <a:t> permet de générer des composants HTML pour le design de la page web.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Poutil</a:t>
            </a:r>
            <a:r>
              <a:rPr lang="en-US" dirty="0"/>
              <a:t> pratique , puissant et open source</a:t>
            </a:r>
          </a:p>
          <a:p>
            <a:endParaRPr lang="en-US" dirty="0"/>
          </a:p>
          <a:p>
            <a:r>
              <a:rPr lang="en-US" dirty="0"/>
              <a:t>Dash </a:t>
            </a:r>
            <a:r>
              <a:rPr lang="en-US" dirty="0" err="1"/>
              <a:t>prends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entrée les données </a:t>
            </a:r>
            <a:r>
              <a:rPr lang="en-US" dirty="0" err="1"/>
              <a:t>récupérés</a:t>
            </a:r>
            <a:r>
              <a:rPr lang="en-US" dirty="0"/>
              <a:t> des APIs, bases de données externes, les </a:t>
            </a:r>
            <a:r>
              <a:rPr lang="en-US" dirty="0" err="1"/>
              <a:t>fichier</a:t>
            </a:r>
            <a:r>
              <a:rPr lang="en-US" dirty="0"/>
              <a:t> </a:t>
            </a:r>
            <a:r>
              <a:rPr lang="en-US" dirty="0" err="1"/>
              <a:t>locaux</a:t>
            </a:r>
            <a:r>
              <a:rPr lang="en-US" dirty="0"/>
              <a:t>  .txt , JSON files, 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svg"/><Relationship Id="rId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diagramLayout" Target="../diagrams/layout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12" Type="http://schemas.openxmlformats.org/officeDocument/2006/relationships/diagramData" Target="../diagrams/data1.xml"/><Relationship Id="rId2" Type="http://schemas.openxmlformats.org/officeDocument/2006/relationships/video" Target="../media/media1.mp4"/><Relationship Id="rId16" Type="http://schemas.microsoft.com/office/2007/relationships/diagramDrawing" Target="../diagrams/drawing1.xml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30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Relationship Id="rId1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Relationship Id="rId1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jp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412BB8-B4DA-5FA5-BCD8-43CB607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263079"/>
            <a:ext cx="6597601" cy="4617341"/>
          </a:xfrm>
          <a:prstGeom prst="rect">
            <a:avLst/>
          </a:prstGeom>
        </p:spPr>
      </p:pic>
      <p:pic>
        <p:nvPicPr>
          <p:cNvPr id="16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F147C954-18C1-DD81-7403-A171B968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247856" y="2407174"/>
            <a:ext cx="2619375" cy="2619375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0884B9BE-8A71-3FDF-6F5A-2FEA9961B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0903658">
            <a:off x="7319599" y="1735522"/>
            <a:ext cx="3046578" cy="301540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7AD37C-1D7F-C637-C552-601F043D81F2}"/>
              </a:ext>
            </a:extLst>
          </p:cNvPr>
          <p:cNvSpPr txBox="1"/>
          <p:nvPr/>
        </p:nvSpPr>
        <p:spPr>
          <a:xfrm>
            <a:off x="6730551" y="4072916"/>
            <a:ext cx="204216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>
                    <a:lumMod val="9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Market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097B5E30-E29D-80F6-3C00-270BF3FB6BF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0" y="97382"/>
            <a:ext cx="2392680" cy="397918"/>
          </a:xfrm>
          <a:prstGeom prst="rect">
            <a:avLst/>
          </a:prstGeom>
          <a:ln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C22E185-58F4-D2D0-041D-3C3270B7D89A}"/>
              </a:ext>
            </a:extLst>
          </p:cNvPr>
          <p:cNvSpPr txBox="1"/>
          <p:nvPr/>
        </p:nvSpPr>
        <p:spPr>
          <a:xfrm rot="16200000">
            <a:off x="8176030" y="596680"/>
            <a:ext cx="150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Septembre 2023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DF8FFE-6E29-E2B7-A3E6-02C41C223397}"/>
              </a:ext>
            </a:extLst>
          </p:cNvPr>
          <p:cNvSpPr txBox="1"/>
          <p:nvPr/>
        </p:nvSpPr>
        <p:spPr>
          <a:xfrm>
            <a:off x="445884" y="418442"/>
            <a:ext cx="1288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Engineer</a:t>
            </a:r>
          </a:p>
        </p:txBody>
      </p:sp>
      <p:pic>
        <p:nvPicPr>
          <p:cNvPr id="13" name="Image 0" descr="https://pitch-assets-ccb95893-de3f-4266-973c-20049231b248.s3.eu-west-1.amazonaws.com/bd19ecd0-16c4-4fe2-aac3-1b37cb0e2dd6?pitch-bytes=998&amp;pitch-content-type=image%2Fsvg%2Bxml">
            <a:extLst>
              <a:ext uri="{FF2B5EF4-FFF2-40B4-BE49-F238E27FC236}">
                <a16:creationId xmlns:a16="http://schemas.microsoft.com/office/drawing/2014/main" id="{91C1894D-8A52-ABE8-7658-2365E046E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15721383">
            <a:off x="5046624" y="-1192738"/>
            <a:ext cx="2619375" cy="2619375"/>
          </a:xfrm>
          <a:prstGeom prst="rect">
            <a:avLst/>
          </a:prstGeom>
        </p:spPr>
      </p:pic>
      <p:pic>
        <p:nvPicPr>
          <p:cNvPr id="15" name="Image 0" descr="https://pitch-assets-ccb95893-de3f-4266-973c-20049231b248.s3.eu-west-1.amazonaws.com/841ec864-5e07-475e-926d-e40c7984e9ff?pitch-bytes=1378&amp;pitch-content-type=image%2Fsvg%2Bxml">
            <a:extLst>
              <a:ext uri="{FF2B5EF4-FFF2-40B4-BE49-F238E27FC236}">
                <a16:creationId xmlns:a16="http://schemas.microsoft.com/office/drawing/2014/main" id="{F9CE18D4-6BC7-C806-3E03-8C07AC02D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-764743" y="3736429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0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C85AADBC-1C6E-BFDF-35B4-B4005BAE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066180">
            <a:off x="-1166699" y="3391368"/>
            <a:ext cx="2555579" cy="301540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548187" y="-4353"/>
            <a:ext cx="4595813" cy="5144373"/>
          </a:xfrm>
          <a:prstGeom prst="roundRect">
            <a:avLst>
              <a:gd name="adj" fmla="val -19896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 dirty="0"/>
          </a:p>
        </p:txBody>
      </p:sp>
      <p:sp>
        <p:nvSpPr>
          <p:cNvPr id="4" name="Text 1"/>
          <p:cNvSpPr/>
          <p:nvPr/>
        </p:nvSpPr>
        <p:spPr>
          <a:xfrm>
            <a:off x="5059207" y="664323"/>
            <a:ext cx="3657600" cy="262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70"/>
              </a:lnSpc>
            </a:pPr>
            <a:r>
              <a:rPr lang="en-US" sz="1700" kern="0" spc="-24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- Definition</a:t>
            </a:r>
            <a:endParaRPr lang="en-US" sz="1725" dirty="0"/>
          </a:p>
        </p:txBody>
      </p:sp>
      <p:sp>
        <p:nvSpPr>
          <p:cNvPr id="5" name="Text 2"/>
          <p:cNvSpPr/>
          <p:nvPr/>
        </p:nvSpPr>
        <p:spPr>
          <a:xfrm>
            <a:off x="5046166" y="845868"/>
            <a:ext cx="3657600" cy="298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7" name="Image 1" descr="https://pitch-assets-ccb95893-de3f-4266-973c-20049231b248.s3.eu-west-1.amazonaws.com/eeb089b7-48d5-4915-a372-3faf78e4d712?pitch-bytes=234198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400000">
            <a:off x="2564138" y="619476"/>
            <a:ext cx="3141006" cy="23557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0B22E9E-83F4-D08A-01D6-A371D0C33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358" y="4658121"/>
            <a:ext cx="513464" cy="4818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D77F871-ADCF-9F87-2E9B-B075E80DC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9952" y="927153"/>
            <a:ext cx="6917361" cy="328797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2125A7E-2AA3-EA7F-93C3-C67AF529169F}"/>
              </a:ext>
            </a:extLst>
          </p:cNvPr>
          <p:cNvSpPr txBox="1"/>
          <p:nvPr/>
        </p:nvSpPr>
        <p:spPr>
          <a:xfrm>
            <a:off x="4956166" y="1222665"/>
            <a:ext cx="3943285" cy="322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Librairie Python 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Développement web applications.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Basée sur les technologies :</a:t>
            </a:r>
          </a:p>
          <a:p>
            <a:pPr algn="ctr">
              <a:lnSpc>
                <a:spcPct val="150000"/>
              </a:lnSpc>
            </a:pPr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React.js	 Plotly 	Flask</a:t>
            </a:r>
          </a:p>
          <a:p>
            <a:pPr>
              <a:lnSpc>
                <a:spcPct val="150000"/>
              </a:lnSpc>
            </a:pPr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Utilisable en front et back end :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 end 		Front End</a:t>
            </a:r>
          </a:p>
          <a:p>
            <a:pPr lvl="1"/>
            <a:endParaRPr lang="fr-F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Flask 		  </a:t>
            </a:r>
            <a:r>
              <a:rPr lang="fr-FR" sz="11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</a:t>
            </a:r>
            <a:endParaRPr lang="fr-F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fr-F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Propriétés		HTML</a:t>
            </a:r>
          </a:p>
          <a:p>
            <a:pPr lvl="1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configurables 		design page </a:t>
            </a:r>
          </a:p>
          <a:p>
            <a:pPr lvl="1"/>
            <a:endParaRPr lang="fr-F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lèche : courbe vers la droite 5">
            <a:extLst>
              <a:ext uri="{FF2B5EF4-FFF2-40B4-BE49-F238E27FC236}">
                <a16:creationId xmlns:a16="http://schemas.microsoft.com/office/drawing/2014/main" id="{A0D0CAC3-87F8-A26C-C139-439B5C273BCB}"/>
              </a:ext>
            </a:extLst>
          </p:cNvPr>
          <p:cNvSpPr/>
          <p:nvPr/>
        </p:nvSpPr>
        <p:spPr>
          <a:xfrm>
            <a:off x="5209953" y="2881423"/>
            <a:ext cx="265814" cy="37214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lèche : courbe vers la droite 8">
            <a:extLst>
              <a:ext uri="{FF2B5EF4-FFF2-40B4-BE49-F238E27FC236}">
                <a16:creationId xmlns:a16="http://schemas.microsoft.com/office/drawing/2014/main" id="{DCBE5D5A-BDCA-C34B-C0B0-E603944E9ABD}"/>
              </a:ext>
            </a:extLst>
          </p:cNvPr>
          <p:cNvSpPr/>
          <p:nvPr/>
        </p:nvSpPr>
        <p:spPr>
          <a:xfrm flipH="1">
            <a:off x="6199603" y="3203823"/>
            <a:ext cx="265812" cy="372140"/>
          </a:xfrm>
          <a:prstGeom prst="curvedRightArrow">
            <a:avLst/>
          </a:prstGeom>
          <a:solidFill>
            <a:srgbClr val="8FA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 : courbe vers la droite 10">
            <a:extLst>
              <a:ext uri="{FF2B5EF4-FFF2-40B4-BE49-F238E27FC236}">
                <a16:creationId xmlns:a16="http://schemas.microsoft.com/office/drawing/2014/main" id="{C093839B-E766-D70C-CDC5-A1B1C478099A}"/>
              </a:ext>
            </a:extLst>
          </p:cNvPr>
          <p:cNvSpPr/>
          <p:nvPr/>
        </p:nvSpPr>
        <p:spPr>
          <a:xfrm flipH="1">
            <a:off x="8421886" y="3203058"/>
            <a:ext cx="265813" cy="405810"/>
          </a:xfrm>
          <a:prstGeom prst="curvedRightArrow">
            <a:avLst/>
          </a:prstGeom>
          <a:solidFill>
            <a:srgbClr val="6D91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Flèche : courbe vers la droite 11">
            <a:extLst>
              <a:ext uri="{FF2B5EF4-FFF2-40B4-BE49-F238E27FC236}">
                <a16:creationId xmlns:a16="http://schemas.microsoft.com/office/drawing/2014/main" id="{DD60AB15-95E4-2155-0865-963B24C8D0E2}"/>
              </a:ext>
            </a:extLst>
          </p:cNvPr>
          <p:cNvSpPr/>
          <p:nvPr/>
        </p:nvSpPr>
        <p:spPr>
          <a:xfrm>
            <a:off x="7445737" y="2858321"/>
            <a:ext cx="265814" cy="37214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0" descr="https://pitch-assets-ccb95893-de3f-4266-973c-20049231b248.s3.eu-west-1.amazonaws.com/bd19ecd0-16c4-4fe2-aac3-1b37cb0e2dd6?pitch-bytes=998&amp;pitch-content-type=image%2Fsvg%2Bxml">
            <a:extLst>
              <a:ext uri="{FF2B5EF4-FFF2-40B4-BE49-F238E27FC236}">
                <a16:creationId xmlns:a16="http://schemas.microsoft.com/office/drawing/2014/main" id="{D9AFF4BA-A0AA-CC04-B85A-E684E9EA1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15721383">
            <a:off x="-1198598" y="-2248194"/>
            <a:ext cx="2619375" cy="2619375"/>
          </a:xfrm>
          <a:prstGeom prst="rect">
            <a:avLst/>
          </a:prstGeom>
        </p:spPr>
      </p:pic>
      <p:pic>
        <p:nvPicPr>
          <p:cNvPr id="17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0609428A-A087-2B04-B52A-5E9440944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238499" y="-2083582"/>
            <a:ext cx="261937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0A8ED1F-7700-42E3-BC43-E02C4D90A4D4">
            <a:hlinkClick r:id="" action="ppaction://media"/>
            <a:extLst>
              <a:ext uri="{FF2B5EF4-FFF2-40B4-BE49-F238E27FC236}">
                <a16:creationId xmlns:a16="http://schemas.microsoft.com/office/drawing/2014/main" id="{6E45A671-D237-A254-D03F-0C5724CA4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0986" y="418585"/>
            <a:ext cx="2352339" cy="4360170"/>
          </a:xfrm>
          <a:prstGeom prst="rect">
            <a:avLst/>
          </a:prstGeom>
        </p:spPr>
      </p:pic>
      <p:pic>
        <p:nvPicPr>
          <p:cNvPr id="2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347C9991-0C1E-188A-525A-F6B12C612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51424" y="4082860"/>
            <a:ext cx="2619375" cy="261937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-23812" y="-1046"/>
            <a:ext cx="4595813" cy="5144373"/>
          </a:xfrm>
          <a:prstGeom prst="roundRect">
            <a:avLst>
              <a:gd name="adj" fmla="val -19896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 dirty="0"/>
          </a:p>
        </p:txBody>
      </p:sp>
      <p:sp>
        <p:nvSpPr>
          <p:cNvPr id="6" name="Text 1"/>
          <p:cNvSpPr/>
          <p:nvPr/>
        </p:nvSpPr>
        <p:spPr>
          <a:xfrm>
            <a:off x="423301" y="628415"/>
            <a:ext cx="3657600" cy="271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fr-FR" sz="1800" kern="0" spc="-24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Pourquoi</a:t>
            </a:r>
            <a:r>
              <a:rPr lang="en-US" sz="1800" kern="0" spc="-24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 dashboard ?</a:t>
            </a: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e2f8ab9a-d4e0-48d9-b64c-33cd8fabac1f?pitch-bytes=5043&amp;pitch-content-type=image%2Fgif&amp;pitch-gifm=true&amp;pitch-transp=true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1800000">
            <a:off x="5941259" y="148032"/>
            <a:ext cx="668821" cy="406866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5790827" y="2801760"/>
            <a:ext cx="2100176" cy="0"/>
          </a:xfrm>
          <a:prstGeom prst="line">
            <a:avLst/>
          </a:prstGeom>
          <a:solidFill>
            <a:srgbClr val="334AC0">
              <a:alpha val="19000"/>
            </a:srgbClr>
          </a:solidFill>
          <a:ln w="5292">
            <a:solidFill>
              <a:srgbClr val="FFFFFF">
                <a:alpha val="19000"/>
              </a:srgbClr>
            </a:solidFill>
            <a:prstDash val="solid"/>
            <a:headEnd type="none"/>
            <a:tailEnd type="none"/>
          </a:ln>
        </p:spPr>
      </p:sp>
      <p:sp>
        <p:nvSpPr>
          <p:cNvPr id="11" name="Text 4"/>
          <p:cNvSpPr/>
          <p:nvPr/>
        </p:nvSpPr>
        <p:spPr>
          <a:xfrm>
            <a:off x="364800" y="1179890"/>
            <a:ext cx="3657600" cy="588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fr-FR" sz="1100" b="0" kern="0" spc="-12" dirty="0">
                <a:latin typeface="Lato" pitchFamily="34" charset="0"/>
                <a:ea typeface="Lato" pitchFamily="34" charset="-122"/>
                <a:cs typeface="Lato" pitchFamily="34" charset="-120"/>
              </a:rPr>
              <a:t>Combiné à python, -Plotly Dash- permet la création d’applications customisées et interactives .</a:t>
            </a: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  <a:buSzPct val="100000"/>
            </a:pPr>
            <a:endParaRPr lang="fr-FR" sz="1050" dirty="0"/>
          </a:p>
        </p:txBody>
      </p:sp>
      <p:pic>
        <p:nvPicPr>
          <p:cNvPr id="15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5D1E5BA4-A431-FFA3-22E5-E4582F54B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19791107">
            <a:off x="7798570" y="-1329895"/>
            <a:ext cx="3046578" cy="30154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736A08D-0E4D-A174-0639-B3E4A3AF9F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0536" y="4661428"/>
            <a:ext cx="513464" cy="481899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C25F1A2F-3C90-17C0-1D7B-25F14DA7B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5995011"/>
              </p:ext>
            </p:extLst>
          </p:nvPr>
        </p:nvGraphicFramePr>
        <p:xfrm>
          <a:off x="260100" y="2021266"/>
          <a:ext cx="3984001" cy="2192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2B81AEBF-7245-5B56-137B-5B2EBE846B3A}"/>
              </a:ext>
            </a:extLst>
          </p:cNvPr>
          <p:cNvSpPr/>
          <p:nvPr/>
        </p:nvSpPr>
        <p:spPr>
          <a:xfrm>
            <a:off x="-45806" y="-12397"/>
            <a:ext cx="4595813" cy="5144373"/>
          </a:xfrm>
          <a:prstGeom prst="roundRect">
            <a:avLst>
              <a:gd name="adj" fmla="val -19896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8A04022F-7569-C7A9-A32B-81A58E2EF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551578"/>
              </p:ext>
            </p:extLst>
          </p:nvPr>
        </p:nvGraphicFramePr>
        <p:xfrm>
          <a:off x="4680430" y="155702"/>
          <a:ext cx="4040269" cy="4736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A68A30B-2B06-EE65-E3EF-929D9AFDA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536" y="4661428"/>
            <a:ext cx="513464" cy="481899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50AB86CD-8B71-7A8A-6163-C2F9656860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19791107">
            <a:off x="7798572" y="-1677367"/>
            <a:ext cx="3046578" cy="3015403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5B29E17-C9A6-9207-C901-ABDF10996B37}"/>
              </a:ext>
            </a:extLst>
          </p:cNvPr>
          <p:cNvSpPr/>
          <p:nvPr/>
        </p:nvSpPr>
        <p:spPr>
          <a:xfrm>
            <a:off x="440032" y="460278"/>
            <a:ext cx="3657600" cy="271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fr-FR" sz="1800" kern="0" spc="-24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Etapes </a:t>
            </a:r>
            <a:r>
              <a:rPr lang="en-US" sz="1800" kern="0" spc="-24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dashboard </a:t>
            </a:r>
            <a:endParaRPr lang="en-US" sz="1800" dirty="0"/>
          </a:p>
        </p:txBody>
      </p:sp>
      <p:pic>
        <p:nvPicPr>
          <p:cNvPr id="9" name="Image 0" descr="https://pitch-assets-ccb95893-de3f-4266-973c-20049231b248.s3.eu-west-1.amazonaws.com/bd19ecd0-16c4-4fe2-aac3-1b37cb0e2dd6?pitch-bytes=998&amp;pitch-content-type=image%2Fsvg%2Bxml">
            <a:extLst>
              <a:ext uri="{FF2B5EF4-FFF2-40B4-BE49-F238E27FC236}">
                <a16:creationId xmlns:a16="http://schemas.microsoft.com/office/drawing/2014/main" id="{8CC9EB80-071F-1842-488D-B8C05EA6C2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rot="15721383">
            <a:off x="-1439927" y="-1758795"/>
            <a:ext cx="2619375" cy="2619375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548414EE-D6D6-C700-CEBE-91A687E882F5}"/>
              </a:ext>
            </a:extLst>
          </p:cNvPr>
          <p:cNvSpPr/>
          <p:nvPr/>
        </p:nvSpPr>
        <p:spPr>
          <a:xfrm>
            <a:off x="143933" y="905933"/>
            <a:ext cx="4113196" cy="3706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fr-FR"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Etape 1 </a:t>
            </a:r>
          </a:p>
          <a:p>
            <a:pPr algn="ctr"/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librairies principales :</a:t>
            </a:r>
          </a:p>
          <a:p>
            <a:pPr algn="ctr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</a:t>
            </a:r>
          </a:p>
          <a:p>
            <a:pPr algn="ctr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 html components</a:t>
            </a:r>
          </a:p>
          <a:p>
            <a:pPr algn="ctr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 </a:t>
            </a:r>
            <a:r>
              <a:rPr lang="fr-FR" sz="11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</a:t>
            </a:r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components</a:t>
            </a:r>
          </a:p>
          <a:p>
            <a:pPr algn="ctr"/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plotly.express</a:t>
            </a:r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Dash_bootstrap_components</a:t>
            </a:r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dash.dependencies</a:t>
            </a:r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fr-FR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Etape 2</a:t>
            </a:r>
          </a:p>
          <a:p>
            <a:pPr algn="ctr"/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Définir le contenu du tableau de bord</a:t>
            </a:r>
          </a:p>
          <a:p>
            <a:pPr algn="ctr"/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Etape 3</a:t>
            </a:r>
            <a:endParaRPr lang="fr-F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fr-FR" sz="1100" kern="0" spc="-12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Définir l’interactivité des composants</a:t>
            </a:r>
          </a:p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endParaRPr lang="fr-FR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  <a:buSzPct val="100000"/>
            </a:pPr>
            <a:endParaRPr lang="fr-FR" sz="105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4F5E979-B0B1-C547-3C47-8FE4EFEC0970}"/>
              </a:ext>
            </a:extLst>
          </p:cNvPr>
          <p:cNvCxnSpPr/>
          <p:nvPr/>
        </p:nvCxnSpPr>
        <p:spPr>
          <a:xfrm>
            <a:off x="763650" y="1336717"/>
            <a:ext cx="93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1144146-A33E-E727-623F-3EB4FCEBB60D}"/>
              </a:ext>
            </a:extLst>
          </p:cNvPr>
          <p:cNvCxnSpPr/>
          <p:nvPr/>
        </p:nvCxnSpPr>
        <p:spPr>
          <a:xfrm>
            <a:off x="2680208" y="1337225"/>
            <a:ext cx="93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544A866-ECF2-B846-CC76-47B5F221D2FD}"/>
              </a:ext>
            </a:extLst>
          </p:cNvPr>
          <p:cNvCxnSpPr/>
          <p:nvPr/>
        </p:nvCxnSpPr>
        <p:spPr>
          <a:xfrm>
            <a:off x="2680208" y="3831676"/>
            <a:ext cx="93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0FDA44D-027C-2E51-5BC8-6A6F293DF73D}"/>
              </a:ext>
            </a:extLst>
          </p:cNvPr>
          <p:cNvCxnSpPr/>
          <p:nvPr/>
        </p:nvCxnSpPr>
        <p:spPr>
          <a:xfrm>
            <a:off x="763650" y="3812371"/>
            <a:ext cx="93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B830404-403A-3C41-B652-C969D88BAAB6}"/>
              </a:ext>
            </a:extLst>
          </p:cNvPr>
          <p:cNvCxnSpPr/>
          <p:nvPr/>
        </p:nvCxnSpPr>
        <p:spPr>
          <a:xfrm>
            <a:off x="2680208" y="3059346"/>
            <a:ext cx="93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FA758EF-B37E-F872-27E4-537F01B62B97}"/>
              </a:ext>
            </a:extLst>
          </p:cNvPr>
          <p:cNvCxnSpPr/>
          <p:nvPr/>
        </p:nvCxnSpPr>
        <p:spPr>
          <a:xfrm>
            <a:off x="763650" y="3059346"/>
            <a:ext cx="93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14E826B0-0AE5-C67C-F12B-0D4739ED47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-1466488" y="3984880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02227CF-E1C6-DD56-E6D5-E61C5A81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071562"/>
            <a:ext cx="5715000" cy="30003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E7DDE2F-8D47-7686-60EA-76AD15658F8E}"/>
              </a:ext>
            </a:extLst>
          </p:cNvPr>
          <p:cNvSpPr txBox="1"/>
          <p:nvPr/>
        </p:nvSpPr>
        <p:spPr>
          <a:xfrm>
            <a:off x="0" y="816036"/>
            <a:ext cx="1561514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16264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513464" y="904984"/>
            <a:ext cx="3988198" cy="376226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2033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410079" y="402574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fr-FR" b="1" dirty="0">
                <a:solidFill>
                  <a:srgbClr val="262626"/>
                </a:solidFill>
                <a:latin typeface="Lato" panose="020F0502020204030203" pitchFamily="34" charset="0"/>
              </a:rPr>
              <a:t>Containerisation</a:t>
            </a:r>
            <a:r>
              <a:rPr lang="en-US" sz="1200" b="1" kern="0" spc="12" dirty="0">
                <a:solidFill>
                  <a:srgbClr val="0203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rgbClr val="262626"/>
                </a:solidFill>
                <a:latin typeface="Lato" panose="020F0502020204030203" pitchFamily="34" charset="0"/>
              </a:rPr>
              <a:t>solution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ADD574-7FE6-14D4-6FA0-B5938946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536" y="4545874"/>
            <a:ext cx="513464" cy="4818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DD0E0E3-D1A2-711F-8CC6-BED9E97E7DD3}"/>
              </a:ext>
            </a:extLst>
          </p:cNvPr>
          <p:cNvSpPr txBox="1"/>
          <p:nvPr/>
        </p:nvSpPr>
        <p:spPr>
          <a:xfrm>
            <a:off x="513464" y="904984"/>
            <a:ext cx="4269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6374252-5ABD-CC4E-5153-186C31434C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42" r="933" b="6590"/>
          <a:stretch/>
        </p:blipFill>
        <p:spPr>
          <a:xfrm>
            <a:off x="1108197" y="1027663"/>
            <a:ext cx="6786930" cy="30881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7A0D2D-E89C-746B-7DC8-0772B636CF8C}"/>
              </a:ext>
            </a:extLst>
          </p:cNvPr>
          <p:cNvSpPr txBox="1"/>
          <p:nvPr/>
        </p:nvSpPr>
        <p:spPr>
          <a:xfrm>
            <a:off x="580183" y="953987"/>
            <a:ext cx="2978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Pipeline d’un conteneur</a:t>
            </a:r>
          </a:p>
        </p:txBody>
      </p:sp>
    </p:spTree>
    <p:extLst>
      <p:ext uri="{BB962C8B-B14F-4D97-AF65-F5344CB8AC3E}">
        <p14:creationId xmlns:p14="http://schemas.microsoft.com/office/powerpoint/2010/main" val="356429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513464" y="904984"/>
            <a:ext cx="3988198" cy="376226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2033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410079" y="402574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b="1" dirty="0">
                <a:solidFill>
                  <a:srgbClr val="262626"/>
                </a:solidFill>
                <a:latin typeface="Lato" panose="020F0502020204030203" pitchFamily="34" charset="0"/>
              </a:rPr>
              <a:t>Containers du </a:t>
            </a:r>
            <a:r>
              <a:rPr lang="fr-FR" b="1" dirty="0">
                <a:solidFill>
                  <a:srgbClr val="262626"/>
                </a:solidFill>
                <a:latin typeface="Lato" panose="020F0502020204030203" pitchFamily="34" charset="0"/>
              </a:rPr>
              <a:t>projet</a:t>
            </a:r>
            <a:r>
              <a:rPr lang="en-US" b="1" dirty="0">
                <a:solidFill>
                  <a:srgbClr val="262626"/>
                </a:solidFill>
                <a:latin typeface="Lato" panose="020F0502020204030203" pitchFamily="34" charset="0"/>
              </a:rPr>
              <a:t> </a:t>
            </a:r>
            <a:r>
              <a:rPr lang="en-US" dirty="0">
                <a:solidFill>
                  <a:srgbClr val="262626"/>
                </a:solidFill>
                <a:latin typeface="Lato" panose="020F0502020204030203" pitchFamily="34" charset="0"/>
              </a:rPr>
              <a:t>: 3 containers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ADD574-7FE6-14D4-6FA0-B5938946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536" y="4545874"/>
            <a:ext cx="513464" cy="4818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DD0E0E3-D1A2-711F-8CC6-BED9E97E7DD3}"/>
              </a:ext>
            </a:extLst>
          </p:cNvPr>
          <p:cNvSpPr txBox="1"/>
          <p:nvPr/>
        </p:nvSpPr>
        <p:spPr>
          <a:xfrm>
            <a:off x="513464" y="904984"/>
            <a:ext cx="4269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2050" name="Picture 2" descr="What is Docker Compose? Installation and Features | Server Management">
            <a:extLst>
              <a:ext uri="{FF2B5EF4-FFF2-40B4-BE49-F238E27FC236}">
                <a16:creationId xmlns:a16="http://schemas.microsoft.com/office/drawing/2014/main" id="{886C5B46-2504-8DF3-ACE4-52CD5844A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35" y="1473693"/>
            <a:ext cx="4403188" cy="24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BB64E0-F5C1-D6C1-4F1B-F100E496A73B}"/>
              </a:ext>
            </a:extLst>
          </p:cNvPr>
          <p:cNvSpPr txBox="1"/>
          <p:nvPr/>
        </p:nvSpPr>
        <p:spPr>
          <a:xfrm>
            <a:off x="5581360" y="631174"/>
            <a:ext cx="330590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/>
              <a:t>pe_etl_ml</a:t>
            </a:r>
            <a:r>
              <a:rPr lang="en-US" b="1" dirty="0"/>
              <a:t> 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Extraction API pole </a:t>
            </a:r>
            <a:r>
              <a:rPr lang="en-US" dirty="0" err="1"/>
              <a:t>emploi</a:t>
            </a:r>
            <a:r>
              <a:rPr lang="en-US" dirty="0"/>
              <a:t> + Transformation + ML + </a:t>
            </a:r>
            <a:r>
              <a:rPr lang="en-US" dirty="0" err="1"/>
              <a:t>Chargement</a:t>
            </a:r>
            <a:r>
              <a:rPr lang="en-US" dirty="0"/>
              <a:t> </a:t>
            </a:r>
            <a:r>
              <a:rPr lang="en-US" dirty="0" err="1"/>
              <a:t>mongoDB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B245C6-33B1-2B63-95CD-1C1E6711A504}"/>
              </a:ext>
            </a:extLst>
          </p:cNvPr>
          <p:cNvSpPr txBox="1"/>
          <p:nvPr/>
        </p:nvSpPr>
        <p:spPr>
          <a:xfrm>
            <a:off x="566697" y="1114572"/>
            <a:ext cx="258446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/>
              <a:t>mongodb</a:t>
            </a:r>
            <a:endParaRPr lang="en-US" b="1" dirty="0"/>
          </a:p>
          <a:p>
            <a:r>
              <a:rPr lang="en-US" dirty="0"/>
              <a:t>Stockage des données pour exploitation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5CD999-92EA-40BC-E4A9-D559DDC59234}"/>
              </a:ext>
            </a:extLst>
          </p:cNvPr>
          <p:cNvSpPr txBox="1"/>
          <p:nvPr/>
        </p:nvSpPr>
        <p:spPr>
          <a:xfrm>
            <a:off x="4982079" y="3865995"/>
            <a:ext cx="33059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/>
              <a:t>jobdash</a:t>
            </a:r>
            <a:r>
              <a:rPr lang="en-US" b="1" dirty="0"/>
              <a:t> 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Service dash pour la </a:t>
            </a:r>
            <a:r>
              <a:rPr lang="en-US" dirty="0" err="1"/>
              <a:t>dataviz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F52A98D-6E1D-68F7-5952-0E0146A5A515}"/>
              </a:ext>
            </a:extLst>
          </p:cNvPr>
          <p:cNvCxnSpPr/>
          <p:nvPr/>
        </p:nvCxnSpPr>
        <p:spPr>
          <a:xfrm>
            <a:off x="3151162" y="2037902"/>
            <a:ext cx="412653" cy="44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A57EDC5-6AF3-C50D-8221-64111410D9AC}"/>
              </a:ext>
            </a:extLst>
          </p:cNvPr>
          <p:cNvCxnSpPr/>
          <p:nvPr/>
        </p:nvCxnSpPr>
        <p:spPr>
          <a:xfrm flipH="1">
            <a:off x="4858043" y="1831503"/>
            <a:ext cx="723317" cy="105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D3D66FA-D5C7-3B17-C910-11E1FAD5F83F}"/>
              </a:ext>
            </a:extLst>
          </p:cNvPr>
          <p:cNvCxnSpPr/>
          <p:nvPr/>
        </p:nvCxnSpPr>
        <p:spPr>
          <a:xfrm flipH="1" flipV="1">
            <a:off x="4572000" y="3634154"/>
            <a:ext cx="410079" cy="231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34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34854BF-3161-AE6A-6956-B3DC2AF5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358" y="4658121"/>
            <a:ext cx="513464" cy="4818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BE366C8-2F64-053A-916B-AB415EF60CDF}"/>
              </a:ext>
            </a:extLst>
          </p:cNvPr>
          <p:cNvSpPr txBox="1"/>
          <p:nvPr/>
        </p:nvSpPr>
        <p:spPr>
          <a:xfrm>
            <a:off x="4023672" y="612279"/>
            <a:ext cx="5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62626"/>
                </a:solidFill>
                <a:latin typeface="Lato" panose="020F0502020204030203" pitchFamily="34" charset="0"/>
              </a:rPr>
              <a:t>Limites et difficultés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FEA3BD4-86C6-4231-8962-8E26147E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429"/>
            <a:ext cx="4271692" cy="28477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340692A-2FC9-2203-74D6-1825B1A34EC7}"/>
              </a:ext>
            </a:extLst>
          </p:cNvPr>
          <p:cNvSpPr txBox="1"/>
          <p:nvPr/>
        </p:nvSpPr>
        <p:spPr>
          <a:xfrm>
            <a:off x="4271692" y="1129566"/>
            <a:ext cx="4863937" cy="274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110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Restrictions technique de l'API Pôle Emploi 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3000 offres au maximum par appel.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Coupure de la connexion si trop d'appels </a:t>
            </a: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Unicité de la source de donnée.</a:t>
            </a: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Peu de sites </a:t>
            </a:r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scrappables</a:t>
            </a: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 avec des APIs exploitables.</a:t>
            </a: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Problèmes technique avec </a:t>
            </a:r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Beautiful</a:t>
            </a: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Soup</a:t>
            </a: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Limitation des ressources des machines en local.</a:t>
            </a: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u="none" strike="noStrike" dirty="0">
              <a:solidFill>
                <a:schemeClr val="bg1">
                  <a:lumMod val="75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5000"/>
              </a:lnSpc>
            </a:pPr>
            <a:r>
              <a:rPr lang="fr-FR" sz="1100" dirty="0">
                <a:solidFill>
                  <a:schemeClr val="bg1">
                    <a:lumMod val="7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endParaRPr lang="fr-FR" sz="11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15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34854BF-3161-AE6A-6956-B3DC2AF5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358" y="4658121"/>
            <a:ext cx="513464" cy="4818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84AF93-A5DF-47CA-8A0A-8D93ABB8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874"/>
                    </a14:imgEffect>
                    <a14:imgEffect>
                      <a14:saturation sat="10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35507"/>
            <a:ext cx="9144000" cy="60911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340692A-2FC9-2203-74D6-1825B1A34EC7}"/>
              </a:ext>
            </a:extLst>
          </p:cNvPr>
          <p:cNvSpPr txBox="1"/>
          <p:nvPr/>
        </p:nvSpPr>
        <p:spPr>
          <a:xfrm>
            <a:off x="749795" y="875006"/>
            <a:ext cx="4706671" cy="426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Intégrer de nouvelle</a:t>
            </a: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 sources de données (APEC, </a:t>
            </a:r>
            <a:r>
              <a:rPr lang="fr-FR" sz="11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ChooseMyBoss</a:t>
            </a: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...)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Transformer ce traitement ponctuel en un traitement périodique.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Enrichissement du ML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Enrichissement du </a:t>
            </a:r>
            <a:r>
              <a:rPr lang="fr-FR" sz="11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dashbord</a:t>
            </a: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Améliorer l’interactivité et la richesse du </a:t>
            </a:r>
            <a:r>
              <a:rPr lang="fr-FR" sz="11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</a:t>
            </a:r>
            <a:r>
              <a:rPr lang="fr-FR" sz="11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Enrichir les BDD avec des données complémentaires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qualité de vie, 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météo, 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</a:t>
            </a: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coût de la vie dans les différentes villes en France, 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 compagnies les plus éthiques..,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fr-FR" sz="110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réer un moteur de recherche d’emploi.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Étendre la recherche sur le marché européen.</a:t>
            </a: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Utiliser des </a:t>
            </a:r>
            <a:r>
              <a:rPr lang="fr-FR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VMs</a:t>
            </a:r>
            <a:r>
              <a:rPr lang="fr-FR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avec des puissances de calcul augmentées et distribuées.</a:t>
            </a:r>
            <a:endParaRPr lang="fr-FR" sz="110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15000"/>
              </a:lnSpc>
            </a:pPr>
            <a:r>
              <a:rPr lang="fr-FR" sz="1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</a:p>
          <a:p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BE366C8-2F64-053A-916B-AB415EF60CDF}"/>
              </a:ext>
            </a:extLst>
          </p:cNvPr>
          <p:cNvSpPr txBox="1"/>
          <p:nvPr/>
        </p:nvSpPr>
        <p:spPr>
          <a:xfrm>
            <a:off x="545687" y="327660"/>
            <a:ext cx="5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62626"/>
                </a:solidFill>
                <a:latin typeface="Lato" panose="020F0502020204030203" pitchFamily="34" charset="0"/>
              </a:rPr>
              <a:t>Axes d’amélioration</a:t>
            </a:r>
          </a:p>
        </p:txBody>
      </p:sp>
    </p:spTree>
    <p:extLst>
      <p:ext uri="{BB962C8B-B14F-4D97-AF65-F5344CB8AC3E}">
        <p14:creationId xmlns:p14="http://schemas.microsoft.com/office/powerpoint/2010/main" val="252548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2F230B9A-B579-24AD-759B-681C2F6F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66" y="1473247"/>
            <a:ext cx="1375955" cy="13759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E2DA18-2280-0785-D717-6B14EFCE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05842">
            <a:off x="3431179" y="-461554"/>
            <a:ext cx="1375955" cy="13759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6C6C64-A111-FBF5-BF90-144B8BB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17636">
            <a:off x="5466969" y="669361"/>
            <a:ext cx="1375955" cy="13759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C00C85F-6BB2-5D4B-198B-8003B80A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46" y="3108960"/>
            <a:ext cx="1375955" cy="13759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8B9D39-5083-4010-0F08-68E83A21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91867">
            <a:off x="5660570" y="3291839"/>
            <a:ext cx="1375955" cy="13759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7CF1AA-DCF0-ED9C-6F0B-577B1A6F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280" y="2746000"/>
            <a:ext cx="1375955" cy="137595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7B2C8E-0E8C-E02A-F68C-577B8997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76948">
            <a:off x="7471952" y="509649"/>
            <a:ext cx="1375955" cy="13759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F5488FF-317D-08B9-430D-AD49BF38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30673">
            <a:off x="687978" y="226423"/>
            <a:ext cx="1375955" cy="137595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8E146A-C5CB-8427-41D3-AC48C12AB989}"/>
              </a:ext>
            </a:extLst>
          </p:cNvPr>
          <p:cNvSpPr txBox="1"/>
          <p:nvPr/>
        </p:nvSpPr>
        <p:spPr>
          <a:xfrm>
            <a:off x="3274422" y="2161225"/>
            <a:ext cx="307557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dirty="0"/>
              <a:t>Des questions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EC34D22-BB63-016A-DBDF-6AE92D4B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34460">
            <a:off x="2765967" y="3979816"/>
            <a:ext cx="1375955" cy="13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4C489576-33D4-120C-13A1-8555C83C8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178436">
            <a:off x="-1407084" y="4186915"/>
            <a:ext cx="3046578" cy="301540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542488" y="0"/>
            <a:ext cx="4595813" cy="5144373"/>
          </a:xfrm>
          <a:prstGeom prst="roundRect">
            <a:avLst>
              <a:gd name="adj" fmla="val -19896"/>
            </a:avLst>
          </a:prstGeom>
          <a:solidFill>
            <a:srgbClr val="FFFFFF"/>
          </a:solidFill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r>
              <a:rPr lang="fr-FR" dirty="0"/>
              <a:t> </a:t>
            </a:r>
          </a:p>
        </p:txBody>
      </p:sp>
      <p:sp>
        <p:nvSpPr>
          <p:cNvPr id="8" name="Text 2"/>
          <p:cNvSpPr/>
          <p:nvPr/>
        </p:nvSpPr>
        <p:spPr>
          <a:xfrm>
            <a:off x="476985" y="293033"/>
            <a:ext cx="3657600" cy="1828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440"/>
              </a:lnSpc>
            </a:pPr>
            <a:r>
              <a:rPr lang="en-US" sz="700" b="1" kern="0" spc="48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TRY IT YOURSELF!</a:t>
            </a:r>
            <a:endParaRPr lang="en-US" sz="900" dirty="0"/>
          </a:p>
        </p:txBody>
      </p:sp>
      <p:sp>
        <p:nvSpPr>
          <p:cNvPr id="9" name="Text 3"/>
          <p:cNvSpPr/>
          <p:nvPr/>
        </p:nvSpPr>
        <p:spPr>
          <a:xfrm>
            <a:off x="4882298" y="894157"/>
            <a:ext cx="3821468" cy="994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endParaRPr lang="fr-FR" sz="1050" dirty="0"/>
          </a:p>
          <a:p>
            <a:pPr algn="l">
              <a:lnSpc>
                <a:spcPts val="1680"/>
              </a:lnSpc>
            </a:pPr>
            <a:endParaRPr lang="fr-FR" sz="1050" dirty="0"/>
          </a:p>
        </p:txBody>
      </p:sp>
      <p:sp>
        <p:nvSpPr>
          <p:cNvPr id="11" name="Text 4"/>
          <p:cNvSpPr/>
          <p:nvPr/>
        </p:nvSpPr>
        <p:spPr>
          <a:xfrm>
            <a:off x="5046166" y="4454697"/>
            <a:ext cx="3657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680"/>
              </a:lnSpc>
            </a:pPr>
            <a:endParaRPr lang="en-US" sz="1050" dirty="0"/>
          </a:p>
        </p:txBody>
      </p:sp>
      <p:pic>
        <p:nvPicPr>
          <p:cNvPr id="2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CC4289CE-5BE6-8E88-0B79-95921836D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56280" y="254818"/>
            <a:ext cx="1451361" cy="1451361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D082D58E-6650-FB39-5617-CDB66BB27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6200000">
            <a:off x="1580104" y="1795018"/>
            <a:ext cx="1451361" cy="1451361"/>
          </a:xfrm>
          <a:prstGeom prst="rect">
            <a:avLst/>
          </a:prstGeom>
        </p:spPr>
      </p:pic>
      <p:pic>
        <p:nvPicPr>
          <p:cNvPr id="15" name="Image 1" descr="https://pitch-assets-ccb95893-de3f-4266-973c-20049231b248.s3.eu-west-1.amazonaws.com/f37a9862-40e7-4890-9ed6-23dbe4bb93bb?pitch-bytes=295&amp;pitch-content-type=image%2Fsvg%2Bxml">
            <a:extLst>
              <a:ext uri="{FF2B5EF4-FFF2-40B4-BE49-F238E27FC236}">
                <a16:creationId xmlns:a16="http://schemas.microsoft.com/office/drawing/2014/main" id="{EB57D803-5D09-E8A6-A942-9BB30789D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0800000">
            <a:off x="1638815" y="3335219"/>
            <a:ext cx="1451361" cy="145136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A882202-D3C6-0C59-C053-CF59BCFCF241}"/>
              </a:ext>
            </a:extLst>
          </p:cNvPr>
          <p:cNvSpPr txBox="1"/>
          <p:nvPr/>
        </p:nvSpPr>
        <p:spPr>
          <a:xfrm>
            <a:off x="1995360" y="1299447"/>
            <a:ext cx="1122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Malika </a:t>
            </a:r>
          </a:p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Benali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85416D0-A517-2285-EF67-39D58ED84598}"/>
              </a:ext>
            </a:extLst>
          </p:cNvPr>
          <p:cNvSpPr txBox="1"/>
          <p:nvPr/>
        </p:nvSpPr>
        <p:spPr>
          <a:xfrm>
            <a:off x="1968432" y="2783592"/>
            <a:ext cx="158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Jean-Yves </a:t>
            </a:r>
          </a:p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Mathern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595BFCE-8C6A-8132-A22C-03FA84B8418E}"/>
              </a:ext>
            </a:extLst>
          </p:cNvPr>
          <p:cNvSpPr txBox="1"/>
          <p:nvPr/>
        </p:nvSpPr>
        <p:spPr>
          <a:xfrm>
            <a:off x="1999668" y="4319629"/>
            <a:ext cx="15214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Jean-Erwan </a:t>
            </a:r>
          </a:p>
          <a:p>
            <a:r>
              <a:rPr lang="fr-FR" sz="105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Thomas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45A963A-D7C8-41B7-3AE1-0C10BC68B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883" y="509013"/>
            <a:ext cx="731613" cy="8154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A9627BF-AB35-A513-4F83-CCB760BDF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3358" y="4658121"/>
            <a:ext cx="513464" cy="481899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BAC1F78-C19D-114E-7850-CE1BAC18F455}"/>
              </a:ext>
            </a:extLst>
          </p:cNvPr>
          <p:cNvSpPr txBox="1"/>
          <p:nvPr/>
        </p:nvSpPr>
        <p:spPr>
          <a:xfrm>
            <a:off x="4751857" y="185659"/>
            <a:ext cx="3821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kern="0" spc="-12" dirty="0">
                <a:solidFill>
                  <a:srgbClr val="2B2A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Agenda</a:t>
            </a:r>
            <a:endParaRPr lang="fr-FR" dirty="0"/>
          </a:p>
        </p:txBody>
      </p:sp>
      <p:pic>
        <p:nvPicPr>
          <p:cNvPr id="29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F957915D-4CFD-3876-0492-7144E420C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903658">
            <a:off x="7711640" y="-899775"/>
            <a:ext cx="3046578" cy="3015403"/>
          </a:xfrm>
          <a:prstGeom prst="rect">
            <a:avLst/>
          </a:prstGeom>
        </p:spPr>
      </p:pic>
      <p:pic>
        <p:nvPicPr>
          <p:cNvPr id="31" name="Image 0" descr="https://pitch-assets-ccb95893-de3f-4266-973c-20049231b248.s3.eu-west-1.amazonaws.com/bd19ecd0-16c4-4fe2-aac3-1b37cb0e2dd6?pitch-bytes=998&amp;pitch-content-type=image%2Fsvg%2Bxml">
            <a:extLst>
              <a:ext uri="{FF2B5EF4-FFF2-40B4-BE49-F238E27FC236}">
                <a16:creationId xmlns:a16="http://schemas.microsoft.com/office/drawing/2014/main" id="{C3D736DA-3CAC-8216-CE7A-F2E06D690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15721383">
            <a:off x="-1439927" y="-1758795"/>
            <a:ext cx="2619375" cy="261937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3CE6733-D95C-4FD8-8E81-D789F5C55216}"/>
              </a:ext>
            </a:extLst>
          </p:cNvPr>
          <p:cNvSpPr txBox="1"/>
          <p:nvPr/>
        </p:nvSpPr>
        <p:spPr>
          <a:xfrm>
            <a:off x="4772000" y="506020"/>
            <a:ext cx="3821468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01 – Introduction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</a:p>
          <a:p>
            <a:pPr algn="l" rtl="0" fontAlgn="base"/>
            <a:endParaRPr lang="en-US" sz="1400" dirty="0">
              <a:solidFill>
                <a:srgbClr val="262626"/>
              </a:solidFill>
              <a:latin typeface="Lato" panose="020F0502020204030203" pitchFamily="34" charset="0"/>
            </a:endParaRPr>
          </a:p>
          <a:p>
            <a:pPr algn="l" rtl="0" fontAlgn="base"/>
            <a:r>
              <a:rPr lang="en-US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02 – Architecture de la solution</a:t>
            </a:r>
            <a:endParaRPr lang="en-US" sz="1100" b="0" i="0" dirty="0">
              <a:effectLst/>
            </a:endParaRPr>
          </a:p>
          <a:p>
            <a:pPr algn="l" rtl="0" fontAlgn="base"/>
            <a:r>
              <a:rPr lang="fr-FR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fr-FR" sz="1100" b="0" i="0" dirty="0">
              <a:effectLst/>
            </a:endParaRPr>
          </a:p>
          <a:p>
            <a:pPr algn="l" rtl="0" fontAlgn="base"/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03 – Implémentation de la solution</a:t>
            </a:r>
            <a:r>
              <a:rPr lang="fr-FR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fr-FR" sz="1100" dirty="0"/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Lato" panose="020F0502020204030203" pitchFamily="34" charset="0"/>
              </a:rPr>
              <a:t>Collecte des données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Transformation des données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62626"/>
                </a:solidFill>
                <a:latin typeface="Lato" panose="020F0502020204030203" pitchFamily="34" charset="0"/>
              </a:rPr>
              <a:t>Modèle de Machine Learning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Chargement des données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Déploiement du tableau de bord</a:t>
            </a:r>
          </a:p>
          <a:p>
            <a:pPr lvl="1" fontAlgn="base"/>
            <a:r>
              <a:rPr lang="en-US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​​</a:t>
            </a:r>
            <a:endParaRPr lang="en-US" sz="1100" b="0" i="0" dirty="0"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04 – Containerisation de la solution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en-US" sz="1100" b="0" i="0" dirty="0">
              <a:effectLst/>
            </a:endParaRPr>
          </a:p>
          <a:p>
            <a:pPr algn="l" rtl="0" fontAlgn="base"/>
            <a:r>
              <a:rPr lang="fr-FR" sz="14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fr-FR" sz="1100" b="0" i="0" dirty="0">
              <a:effectLst/>
            </a:endParaRPr>
          </a:p>
          <a:p>
            <a:pPr algn="l" rtl="0" fontAlgn="base"/>
            <a:r>
              <a:rPr lang="fr-FR" sz="14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05 – Démonstration</a:t>
            </a:r>
            <a:endParaRPr lang="fr-FR" sz="1100" b="0" i="0" dirty="0">
              <a:effectLst/>
            </a:endParaRPr>
          </a:p>
          <a:p>
            <a:pPr algn="ctr"/>
            <a:endParaRPr lang="fr-FR" sz="1400" dirty="0">
              <a:solidFill>
                <a:srgbClr val="262626"/>
              </a:solidFill>
              <a:latin typeface="Lato" panose="020F0502020204030203" pitchFamily="34" charset="0"/>
            </a:endParaRPr>
          </a:p>
          <a:p>
            <a:pPr fontAlgn="base"/>
            <a:r>
              <a:rPr lang="fr-FR" sz="1400" dirty="0">
                <a:solidFill>
                  <a:srgbClr val="262626"/>
                </a:solidFill>
                <a:latin typeface="Lato" panose="020F0502020204030203" pitchFamily="34" charset="0"/>
              </a:rPr>
              <a:t>06 – Limites et difficultés</a:t>
            </a:r>
          </a:p>
          <a:p>
            <a:pPr fontAlgn="base"/>
            <a:endParaRPr lang="fr-FR" sz="1400" dirty="0">
              <a:solidFill>
                <a:srgbClr val="262626"/>
              </a:solidFill>
              <a:latin typeface="Lato" panose="020F0502020204030203" pitchFamily="34" charset="0"/>
            </a:endParaRPr>
          </a:p>
          <a:p>
            <a:pPr fontAlgn="base"/>
            <a:r>
              <a:rPr lang="fr-FR" sz="1400" dirty="0">
                <a:solidFill>
                  <a:srgbClr val="262626"/>
                </a:solidFill>
                <a:latin typeface="Lato" panose="020F0502020204030203" pitchFamily="34" charset="0"/>
              </a:rPr>
              <a:t>07 – Axes d’amélioration</a:t>
            </a:r>
          </a:p>
          <a:p>
            <a:pPr algn="ctr"/>
            <a:endParaRPr lang="fr-FR" sz="1400" dirty="0">
              <a:solidFill>
                <a:srgbClr val="262626"/>
              </a:solidFill>
              <a:latin typeface="Lato" panose="020F050202020403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C3826C-B155-460D-A57C-853C09BEA7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1917284" y="2007598"/>
            <a:ext cx="812256" cy="7790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A7114E-E190-40AF-9D52-E630246B3E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3463" y="3539871"/>
            <a:ext cx="817733" cy="8254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41ec864-5e07-475e-926d-e40c7984e9ff?pitch-bytes=137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14296" y="3277480"/>
            <a:ext cx="2619375" cy="2619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13464" y="904984"/>
            <a:ext cx="3988198" cy="376226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2300" b="1" kern="0" spc="-24" dirty="0">
                <a:solidFill>
                  <a:srgbClr val="02033B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2250" dirty="0"/>
          </a:p>
        </p:txBody>
      </p:sp>
      <p:pic>
        <p:nvPicPr>
          <p:cNvPr id="6" name="Image 2" descr="https://images.unsplash.com/photo-1581094794329-c8112a89af12?crop=entropy&amp;cs=tinysrgb&amp;fit=max&amp;fm=jpg&amp;ixid=M3wyMTIyMnwwfDF8c2VhcmNofDF8fGRhdGElMjBlbmdpbmVlcmluZ3xlbnwxfDF8fHwxNzAxNzc2OTM4fDA&amp;ixlib=rb-4.0.3&amp;q=80&amp;w=1080"/>
          <p:cNvPicPr>
            <a:picLocks noChangeAspect="1"/>
          </p:cNvPicPr>
          <p:nvPr/>
        </p:nvPicPr>
        <p:blipFill>
          <a:blip r:embed="rId5"/>
          <a:srcRect t="20632" b="9061"/>
          <a:stretch/>
        </p:blipFill>
        <p:spPr>
          <a:xfrm>
            <a:off x="4872169" y="666750"/>
            <a:ext cx="3795712" cy="40005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55743" y="552450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dirty="0">
                <a:solidFill>
                  <a:srgbClr val="262626"/>
                </a:solidFill>
                <a:latin typeface="Lato" panose="020F0502020204030203" pitchFamily="34" charset="0"/>
              </a:rPr>
              <a:t>Introduction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ADD574-7FE6-14D4-6FA0-B59389462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13464" cy="48189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DD0E0E3-D1A2-711F-8CC6-BED9E97E7DD3}"/>
              </a:ext>
            </a:extLst>
          </p:cNvPr>
          <p:cNvSpPr txBox="1"/>
          <p:nvPr/>
        </p:nvSpPr>
        <p:spPr>
          <a:xfrm>
            <a:off x="513464" y="904984"/>
            <a:ext cx="4269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27DEE1-D6E0-67CA-3F94-F0A839E67BA1}"/>
              </a:ext>
            </a:extLst>
          </p:cNvPr>
          <p:cNvSpPr txBox="1"/>
          <p:nvPr/>
        </p:nvSpPr>
        <p:spPr>
          <a:xfrm>
            <a:off x="654542" y="1397421"/>
            <a:ext cx="4128473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Contexte du projet.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Objectifs :​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Créer une base de données des offres d’emploi.​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Manipuler cette base de donnée.​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Déduire les tendances du marché.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3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801CAF66-9516-0194-8D66-6064D891F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0178436">
            <a:off x="-1677050" y="2299929"/>
            <a:ext cx="3046578" cy="30154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D6AEC5-9CC0-38B0-40CC-A65B5BDB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91" y="3448308"/>
            <a:ext cx="1574014" cy="13347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EDAF6D-8A2A-2E89-8D95-B5D369506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" t="6923" r="3258" b="5769"/>
          <a:stretch/>
        </p:blipFill>
        <p:spPr>
          <a:xfrm>
            <a:off x="1130868" y="611945"/>
            <a:ext cx="1837590" cy="15966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30D28F-C925-B8EC-78A5-DF9D663A0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54" y="2537320"/>
            <a:ext cx="1511399" cy="142249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EBD0D0E-438E-998A-5C12-276AC1621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146" y="79751"/>
            <a:ext cx="1943100" cy="18288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4904730-F2C8-C406-7455-F95F810F9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102" y="565542"/>
            <a:ext cx="1738240" cy="130468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6C7AC9A-4B6B-46B2-477C-592235B8D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045" y="3548221"/>
            <a:ext cx="1405364" cy="140536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3E262A4-9109-6CD6-32F4-CE93D0491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0536" y="4598328"/>
            <a:ext cx="513464" cy="48189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76CFF81-EBD1-8AE4-4708-71B0BDEA62F0}"/>
              </a:ext>
            </a:extLst>
          </p:cNvPr>
          <p:cNvSpPr txBox="1"/>
          <p:nvPr/>
        </p:nvSpPr>
        <p:spPr>
          <a:xfrm>
            <a:off x="3158196" y="2117188"/>
            <a:ext cx="3066757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Outils Utilisés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11B391C-7DF0-67F7-ED37-33C6FC371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8" y="3882249"/>
            <a:ext cx="1280146" cy="126125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4813EAF-E057-66FD-0F62-8F3410B44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222" y="1649556"/>
            <a:ext cx="1618664" cy="1523448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3AE88DFC-1F82-4653-BA9B-F630D70A416D}"/>
              </a:ext>
            </a:extLst>
          </p:cNvPr>
          <p:cNvSpPr/>
          <p:nvPr/>
        </p:nvSpPr>
        <p:spPr>
          <a:xfrm>
            <a:off x="119574" y="152923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ts val="1800"/>
              </a:lnSpc>
            </a:pPr>
            <a:r>
              <a:rPr lang="en-US" dirty="0">
                <a:latin typeface="Lato" panose="020F0502020204030203" pitchFamily="34" charset="0"/>
              </a:rPr>
              <a:t>Architecture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90019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9850035-A1A2-3DB8-C9A6-9C04B569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21" y="0"/>
            <a:ext cx="513464" cy="481899"/>
          </a:xfrm>
          <a:prstGeom prst="rect">
            <a:avLst/>
          </a:prstGeom>
        </p:spPr>
      </p:pic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10711C85-C4C0-411C-B01F-05614ED2F5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82399"/>
              </p:ext>
            </p:extLst>
          </p:nvPr>
        </p:nvGraphicFramePr>
        <p:xfrm>
          <a:off x="1600199" y="163237"/>
          <a:ext cx="7203441" cy="481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5" imgW="7245220" imgH="4844959" progId="Visio.Drawing.15">
                  <p:embed/>
                </p:oleObj>
              </mc:Choice>
              <mc:Fallback>
                <p:oleObj name="Visio" r:id="rId5" imgW="7245220" imgH="484495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199" y="163237"/>
                        <a:ext cx="7203441" cy="481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3">
            <a:extLst>
              <a:ext uri="{FF2B5EF4-FFF2-40B4-BE49-F238E27FC236}">
                <a16:creationId xmlns:a16="http://schemas.microsoft.com/office/drawing/2014/main" id="{AD2FFA6E-333E-4452-917F-387BD9F38DFD}"/>
              </a:ext>
            </a:extLst>
          </p:cNvPr>
          <p:cNvSpPr/>
          <p:nvPr/>
        </p:nvSpPr>
        <p:spPr>
          <a:xfrm>
            <a:off x="476119" y="48937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ts val="1800"/>
              </a:lnSpc>
            </a:pPr>
            <a:r>
              <a:rPr lang="en-US" dirty="0">
                <a:latin typeface="Lato" panose="020F0502020204030203" pitchFamily="34" charset="0"/>
              </a:rPr>
              <a:t>Architecture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64588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219B2E5-B788-4C6E-BE26-F319FC9B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327070" y="80"/>
            <a:ext cx="4816929" cy="51434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8622E9-1853-02BC-FE50-60D9E2C1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5" y="-32778"/>
            <a:ext cx="513464" cy="481899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2F34CE7A-CF4A-C5C5-8097-25231B1736EA}"/>
              </a:ext>
            </a:extLst>
          </p:cNvPr>
          <p:cNvSpPr/>
          <p:nvPr/>
        </p:nvSpPr>
        <p:spPr>
          <a:xfrm>
            <a:off x="531559" y="879384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fr-FR" sz="1200" b="1" kern="0" spc="12" dirty="0">
                <a:solidFill>
                  <a:srgbClr val="0203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Collecte</a:t>
            </a:r>
            <a:r>
              <a:rPr lang="en-US" sz="1200" b="1" kern="0" spc="12" dirty="0">
                <a:solidFill>
                  <a:srgbClr val="0203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des </a:t>
            </a:r>
            <a:r>
              <a:rPr lang="fr-FR" sz="1200" b="1" kern="0" spc="12" dirty="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données</a:t>
            </a:r>
            <a:endParaRPr lang="fr-FR" sz="1200" dirty="0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D8BF30-71BB-1570-804D-F6A80CDC05B7}"/>
              </a:ext>
            </a:extLst>
          </p:cNvPr>
          <p:cNvSpPr txBox="1"/>
          <p:nvPr/>
        </p:nvSpPr>
        <p:spPr>
          <a:xfrm>
            <a:off x="441960" y="1201775"/>
            <a:ext cx="3811633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Collecte de données à partir du site de Pôle Emploi,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Périmètre réduit 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 marché français.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 de contrat : CDD + CDI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Emplois situés en métropole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Temps plein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Multi-appels de l’API selon des critères d'emplois 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Départements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Qualification (cadre / non-cadre)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Type de contrat (CDD / CDI)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Origine de l'offre (PE ou partenaires)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fr-F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Bilan : </a:t>
            </a: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115 366 offres extraites au format JSON - 15 min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AB36F4-D166-4702-B199-2C91250A2964}"/>
              </a:ext>
            </a:extLst>
          </p:cNvPr>
          <p:cNvSpPr txBox="1"/>
          <p:nvPr/>
        </p:nvSpPr>
        <p:spPr>
          <a:xfrm>
            <a:off x="441960" y="416262"/>
            <a:ext cx="462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FR" sz="18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Implémentation </a:t>
            </a:r>
            <a:r>
              <a:rPr lang="fr-FR" dirty="0">
                <a:solidFill>
                  <a:srgbClr val="262626"/>
                </a:solidFill>
                <a:latin typeface="Lato" panose="020F0502020204030203" pitchFamily="34" charset="0"/>
              </a:rPr>
              <a:t>de la </a:t>
            </a:r>
            <a:r>
              <a:rPr lang="fr-FR" sz="18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solution</a:t>
            </a:r>
            <a:r>
              <a:rPr lang="fr-FR" sz="18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5551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BBCB58D2-AA97-4E26-AD93-6E25EEC17FF7}"/>
              </a:ext>
            </a:extLst>
          </p:cNvPr>
          <p:cNvGrpSpPr/>
          <p:nvPr/>
        </p:nvGrpSpPr>
        <p:grpSpPr>
          <a:xfrm>
            <a:off x="541" y="1542540"/>
            <a:ext cx="9150539" cy="3626039"/>
            <a:chOff x="541" y="1542540"/>
            <a:chExt cx="9150539" cy="3626039"/>
          </a:xfrm>
        </p:grpSpPr>
        <p:sp>
          <p:nvSpPr>
            <p:cNvPr id="6" name="Shape 3"/>
            <p:cNvSpPr/>
            <p:nvPr/>
          </p:nvSpPr>
          <p:spPr>
            <a:xfrm>
              <a:off x="541" y="1549022"/>
              <a:ext cx="1843476" cy="3619557"/>
            </a:xfrm>
            <a:prstGeom prst="roundRect">
              <a:avLst>
                <a:gd name="adj" fmla="val -60000"/>
              </a:avLst>
            </a:prstGeom>
            <a:solidFill>
              <a:srgbClr val="FFFFFF"/>
            </a:solidFill>
            <a:ln/>
          </p:spPr>
        </p:sp>
        <p:sp>
          <p:nvSpPr>
            <p:cNvPr id="10" name="Shape 7"/>
            <p:cNvSpPr/>
            <p:nvPr/>
          </p:nvSpPr>
          <p:spPr>
            <a:xfrm>
              <a:off x="7332533" y="1543421"/>
              <a:ext cx="1818547" cy="3619557"/>
            </a:xfrm>
            <a:prstGeom prst="roundRect">
              <a:avLst>
                <a:gd name="adj" fmla="val -6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</p:sp>
        <p:sp>
          <p:nvSpPr>
            <p:cNvPr id="42" name="Shape 3">
              <a:extLst>
                <a:ext uri="{FF2B5EF4-FFF2-40B4-BE49-F238E27FC236}">
                  <a16:creationId xmlns:a16="http://schemas.microsoft.com/office/drawing/2014/main" id="{B60AA7FF-DF63-4236-A6D1-C6084EAE1680}"/>
                </a:ext>
              </a:extLst>
            </p:cNvPr>
            <p:cNvSpPr/>
            <p:nvPr/>
          </p:nvSpPr>
          <p:spPr>
            <a:xfrm>
              <a:off x="1813180" y="1542540"/>
              <a:ext cx="1843476" cy="3619557"/>
            </a:xfrm>
            <a:prstGeom prst="roundRect">
              <a:avLst>
                <a:gd name="adj" fmla="val -6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</p:sp>
        <p:sp>
          <p:nvSpPr>
            <p:cNvPr id="43" name="Shape 3">
              <a:extLst>
                <a:ext uri="{FF2B5EF4-FFF2-40B4-BE49-F238E27FC236}">
                  <a16:creationId xmlns:a16="http://schemas.microsoft.com/office/drawing/2014/main" id="{A58DF699-1410-4C0C-B295-4A5EAF1F2B9A}"/>
                </a:ext>
              </a:extLst>
            </p:cNvPr>
            <p:cNvSpPr/>
            <p:nvPr/>
          </p:nvSpPr>
          <p:spPr>
            <a:xfrm>
              <a:off x="3656898" y="1543422"/>
              <a:ext cx="1843476" cy="3619557"/>
            </a:xfrm>
            <a:prstGeom prst="roundRect">
              <a:avLst>
                <a:gd name="adj" fmla="val -6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</p:sp>
        <p:sp>
          <p:nvSpPr>
            <p:cNvPr id="44" name="Shape 3">
              <a:extLst>
                <a:ext uri="{FF2B5EF4-FFF2-40B4-BE49-F238E27FC236}">
                  <a16:creationId xmlns:a16="http://schemas.microsoft.com/office/drawing/2014/main" id="{24564471-6B9E-4254-90D4-D7B0E16B10EA}"/>
                </a:ext>
              </a:extLst>
            </p:cNvPr>
            <p:cNvSpPr/>
            <p:nvPr/>
          </p:nvSpPr>
          <p:spPr>
            <a:xfrm>
              <a:off x="5494692" y="1543422"/>
              <a:ext cx="1843476" cy="3619557"/>
            </a:xfrm>
            <a:prstGeom prst="roundRect">
              <a:avLst>
                <a:gd name="adj" fmla="val -6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</p:sp>
      </p:grpSp>
      <p:sp>
        <p:nvSpPr>
          <p:cNvPr id="7" name="Shape 4"/>
          <p:cNvSpPr/>
          <p:nvPr/>
        </p:nvSpPr>
        <p:spPr>
          <a:xfrm>
            <a:off x="272214" y="2042018"/>
            <a:ext cx="1490662" cy="4763"/>
          </a:xfrm>
          <a:prstGeom prst="roundRect">
            <a:avLst>
              <a:gd name="adj" fmla="val -19197984"/>
            </a:avLst>
          </a:prstGeom>
          <a:solidFill>
            <a:srgbClr val="0E0E0E"/>
          </a:solidFill>
          <a:ln/>
        </p:spPr>
      </p:sp>
      <p:sp>
        <p:nvSpPr>
          <p:cNvPr id="8" name="Text 5"/>
          <p:cNvSpPr/>
          <p:nvPr/>
        </p:nvSpPr>
        <p:spPr>
          <a:xfrm>
            <a:off x="476250" y="476250"/>
            <a:ext cx="45720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endParaRPr lang="fr-FR" sz="1200" b="1" kern="0" spc="12" dirty="0">
              <a:solidFill>
                <a:srgbClr val="02033B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1800"/>
              </a:lnSpc>
            </a:pPr>
            <a:r>
              <a:rPr lang="fr-FR" sz="1200" b="1" kern="0" spc="12" dirty="0">
                <a:solidFill>
                  <a:srgbClr val="02033B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Préprocessing – Transformation des données </a:t>
            </a:r>
            <a:r>
              <a:rPr lang="en-US" sz="1200" b="1" kern="0" spc="12" dirty="0">
                <a:solidFill>
                  <a:srgbClr val="02033B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12" name="Text 9"/>
          <p:cNvSpPr/>
          <p:nvPr/>
        </p:nvSpPr>
        <p:spPr>
          <a:xfrm>
            <a:off x="733953" y="1690730"/>
            <a:ext cx="475708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fr-FR" sz="900" b="1" kern="0" spc="96" dirty="0">
                <a:solidFill>
                  <a:srgbClr val="3B3B3B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Etape</a:t>
            </a:r>
            <a:r>
              <a:rPr lang="en-US" sz="900" b="1" kern="0" spc="96" dirty="0">
                <a:solidFill>
                  <a:srgbClr val="3B3B3B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2474578" y="1686010"/>
            <a:ext cx="475708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fr-FR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Etape 2</a:t>
            </a:r>
          </a:p>
        </p:txBody>
      </p:sp>
      <p:sp>
        <p:nvSpPr>
          <p:cNvPr id="14" name="Text 11"/>
          <p:cNvSpPr/>
          <p:nvPr/>
        </p:nvSpPr>
        <p:spPr>
          <a:xfrm>
            <a:off x="4398266" y="1690730"/>
            <a:ext cx="475708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fr-FR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Etape</a:t>
            </a:r>
            <a:r>
              <a:rPr lang="en-US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 3</a:t>
            </a:r>
          </a:p>
        </p:txBody>
      </p:sp>
      <p:sp>
        <p:nvSpPr>
          <p:cNvPr id="15" name="Text 12"/>
          <p:cNvSpPr/>
          <p:nvPr/>
        </p:nvSpPr>
        <p:spPr>
          <a:xfrm>
            <a:off x="6239879" y="1690730"/>
            <a:ext cx="475708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fr-FR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Etape</a:t>
            </a:r>
            <a:r>
              <a:rPr lang="en-US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 4</a:t>
            </a:r>
          </a:p>
        </p:txBody>
      </p:sp>
      <p:sp>
        <p:nvSpPr>
          <p:cNvPr id="16" name="Text 13"/>
          <p:cNvSpPr/>
          <p:nvPr/>
        </p:nvSpPr>
        <p:spPr>
          <a:xfrm>
            <a:off x="8093714" y="1690730"/>
            <a:ext cx="515269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fr-FR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Etape</a:t>
            </a:r>
            <a:r>
              <a:rPr lang="en-US" sz="900" b="1" kern="0" spc="96" dirty="0">
                <a:solidFill>
                  <a:srgbClr val="3B3B3B"/>
                </a:solidFill>
                <a:latin typeface="Lato" pitchFamily="34" charset="0"/>
                <a:cs typeface="Lato" pitchFamily="34" charset="-120"/>
              </a:rPr>
              <a:t> 5 </a:t>
            </a:r>
          </a:p>
        </p:txBody>
      </p:sp>
      <p:sp>
        <p:nvSpPr>
          <p:cNvPr id="18" name="Shape 15"/>
          <p:cNvSpPr/>
          <p:nvPr/>
        </p:nvSpPr>
        <p:spPr>
          <a:xfrm>
            <a:off x="1754213" y="1993757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EEEEEE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96182" y="1993757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FFFFF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91940" y="2097560"/>
            <a:ext cx="1791804" cy="334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Mise à plat du JSON et transformation en dataframe</a:t>
            </a:r>
          </a:p>
        </p:txBody>
      </p:sp>
      <p:sp>
        <p:nvSpPr>
          <p:cNvPr id="23" name="Text 20"/>
          <p:cNvSpPr/>
          <p:nvPr/>
        </p:nvSpPr>
        <p:spPr>
          <a:xfrm>
            <a:off x="1836936" y="2642014"/>
            <a:ext cx="2150006" cy="59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fr-FR" sz="9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Suppression des doublons</a:t>
            </a:r>
          </a:p>
          <a:p>
            <a:pPr algn="l"/>
            <a:r>
              <a:rPr lang="fr-FR" sz="9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Remplacement des NAN par du vide</a:t>
            </a:r>
          </a:p>
          <a:p>
            <a:pPr algn="l"/>
            <a:r>
              <a:rPr lang="fr-FR" sz="900" kern="0" spc="-12" dirty="0">
                <a:solidFill>
                  <a:srgbClr val="000000"/>
                </a:solidFill>
                <a:latin typeface="Lato" pitchFamily="34" charset="0"/>
                <a:cs typeface="Lato" pitchFamily="34" charset="-120"/>
              </a:rPr>
              <a:t>Remplacement</a:t>
            </a:r>
            <a:r>
              <a:rPr lang="fr-FR" sz="9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des valeurs </a:t>
            </a:r>
          </a:p>
          <a:p>
            <a:pPr algn="l"/>
            <a:r>
              <a:rPr lang="fr-FR" sz="9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manquantes par leur mode </a:t>
            </a:r>
          </a:p>
          <a:p>
            <a:pPr algn="l"/>
            <a:r>
              <a:rPr lang="fr-FR" sz="9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(Accessible TH)</a:t>
            </a:r>
          </a:p>
          <a:p>
            <a:pPr algn="l"/>
            <a:endParaRPr lang="fr-FR" sz="900" b="0" i="0" dirty="0">
              <a:effectLst/>
              <a:latin typeface="Slack-Lato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5540487" y="4017626"/>
            <a:ext cx="1828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Homogénéisation des données </a:t>
            </a:r>
          </a:p>
          <a:p>
            <a:pPr>
              <a:lnSpc>
                <a:spcPts val="1350"/>
              </a:lnSpc>
            </a:pPr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(nb d'année d'expérience, salaires</a:t>
            </a:r>
          </a:p>
          <a:p>
            <a:pPr>
              <a:lnSpc>
                <a:spcPts val="1350"/>
              </a:lnSpc>
            </a:pPr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 en annuel...)</a:t>
            </a:r>
          </a:p>
        </p:txBody>
      </p:sp>
      <p:sp>
        <p:nvSpPr>
          <p:cNvPr id="31" name="Text 28"/>
          <p:cNvSpPr/>
          <p:nvPr/>
        </p:nvSpPr>
        <p:spPr>
          <a:xfrm>
            <a:off x="7478888" y="4629139"/>
            <a:ext cx="1828800" cy="339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Extraction de données spécifiquement pour Dash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E94A59E-B5AB-C204-38EC-4E4EBD31E2CD}"/>
              </a:ext>
            </a:extLst>
          </p:cNvPr>
          <p:cNvSpPr txBox="1"/>
          <p:nvPr/>
        </p:nvSpPr>
        <p:spPr>
          <a:xfrm>
            <a:off x="3615872" y="3303980"/>
            <a:ext cx="2046956" cy="548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Extraction des données de libellés </a:t>
            </a:r>
          </a:p>
          <a:p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(Nb d'heures travaillées, Salaires</a:t>
            </a:r>
          </a:p>
          <a:p>
            <a:r>
              <a:rPr lang="fr-FR" sz="900" dirty="0">
                <a:latin typeface="Lato" panose="020F0502020204030203" pitchFamily="34" charset="0"/>
                <a:cs typeface="Lato" panose="020F0502020204030203" pitchFamily="34" charset="0"/>
              </a:rPr>
              <a:t> Nb d'années d'expérience, …)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52C73AE-57B3-A50F-9575-15532EBC7525}"/>
              </a:ext>
            </a:extLst>
          </p:cNvPr>
          <p:cNvSpPr txBox="1"/>
          <p:nvPr/>
        </p:nvSpPr>
        <p:spPr>
          <a:xfrm>
            <a:off x="641649" y="948926"/>
            <a:ext cx="484182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Bilan : </a:t>
            </a: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115 362 offres restantes X 193 colonnes (-4 offres) - 1min30</a:t>
            </a:r>
            <a:endParaRPr lang="fr-FR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34C0832-5F57-FBEE-2145-44D30D79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62" y="0"/>
            <a:ext cx="513464" cy="481899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02ED3D5-3CEE-4F24-BF14-2F9428BD8873}"/>
              </a:ext>
            </a:extLst>
          </p:cNvPr>
          <p:cNvCxnSpPr>
            <a:cxnSpLocks/>
            <a:stCxn id="22" idx="6"/>
            <a:endCxn id="21" idx="2"/>
          </p:cNvCxnSpPr>
          <p:nvPr/>
        </p:nvCxnSpPr>
        <p:spPr>
          <a:xfrm flipV="1">
            <a:off x="1856651" y="2545104"/>
            <a:ext cx="1742809" cy="3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CCCEFA10-8998-4276-946A-F48FB7788791}"/>
              </a:ext>
            </a:extLst>
          </p:cNvPr>
          <p:cNvSpPr txBox="1"/>
          <p:nvPr/>
        </p:nvSpPr>
        <p:spPr>
          <a:xfrm>
            <a:off x="394140" y="288343"/>
            <a:ext cx="462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FR" sz="18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Implémentation solution</a:t>
            </a:r>
            <a:r>
              <a:rPr lang="fr-FR" sz="18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fr-FR" sz="1400" dirty="0"/>
          </a:p>
        </p:txBody>
      </p:sp>
      <p:sp>
        <p:nvSpPr>
          <p:cNvPr id="21" name="Shape 18"/>
          <p:cNvSpPr/>
          <p:nvPr/>
        </p:nvSpPr>
        <p:spPr>
          <a:xfrm>
            <a:off x="3599460" y="2487954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FFFFFF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742792" y="2491559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EEEEEE"/>
            </a:solidFill>
            <a:prstDash val="solid"/>
          </a:ln>
        </p:spPr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A93CFF2-90BD-451D-BE43-23287B7B1693}"/>
              </a:ext>
            </a:extLst>
          </p:cNvPr>
          <p:cNvCxnSpPr>
            <a:cxnSpLocks/>
          </p:cNvCxnSpPr>
          <p:nvPr/>
        </p:nvCxnSpPr>
        <p:spPr>
          <a:xfrm flipV="1">
            <a:off x="3696284" y="3300375"/>
            <a:ext cx="1742809" cy="3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23">
            <a:extLst>
              <a:ext uri="{FF2B5EF4-FFF2-40B4-BE49-F238E27FC236}">
                <a16:creationId xmlns:a16="http://schemas.microsoft.com/office/drawing/2014/main" id="{F96BA0DA-BB47-26CE-426A-DA546C46B6F9}"/>
              </a:ext>
            </a:extLst>
          </p:cNvPr>
          <p:cNvSpPr/>
          <p:nvPr/>
        </p:nvSpPr>
        <p:spPr>
          <a:xfrm>
            <a:off x="5430584" y="3241700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EEEEEE"/>
            </a:solidFill>
            <a:prstDash val="solid"/>
          </a:ln>
        </p:spPr>
      </p:sp>
      <p:sp>
        <p:nvSpPr>
          <p:cNvPr id="40" name="Shape 22">
            <a:extLst>
              <a:ext uri="{FF2B5EF4-FFF2-40B4-BE49-F238E27FC236}">
                <a16:creationId xmlns:a16="http://schemas.microsoft.com/office/drawing/2014/main" id="{58C46C93-DD5C-A6C8-D871-3BF3E2720EB8}"/>
              </a:ext>
            </a:extLst>
          </p:cNvPr>
          <p:cNvSpPr/>
          <p:nvPr/>
        </p:nvSpPr>
        <p:spPr>
          <a:xfrm>
            <a:off x="3599460" y="3239835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FFFFFF"/>
            </a:solidFill>
            <a:prstDash val="solid"/>
          </a:ln>
        </p:spPr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BA899A7-7F12-4328-90FE-D3E739702D7F}"/>
              </a:ext>
            </a:extLst>
          </p:cNvPr>
          <p:cNvCxnSpPr>
            <a:cxnSpLocks/>
          </p:cNvCxnSpPr>
          <p:nvPr/>
        </p:nvCxnSpPr>
        <p:spPr>
          <a:xfrm flipV="1">
            <a:off x="5544443" y="3948097"/>
            <a:ext cx="1742809" cy="3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2"/>
          <p:cNvSpPr/>
          <p:nvPr/>
        </p:nvSpPr>
        <p:spPr>
          <a:xfrm>
            <a:off x="7274157" y="3887815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FFFFFF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5427952" y="3887815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EEEEEE"/>
            </a:solidFill>
            <a:prstDash val="solid"/>
          </a:ln>
        </p:spPr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23B7846C-32A8-4CBE-9E9A-A5DCB0793CA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368822" y="4540422"/>
            <a:ext cx="1567959" cy="1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6"/>
          <p:cNvSpPr/>
          <p:nvPr/>
        </p:nvSpPr>
        <p:spPr>
          <a:xfrm>
            <a:off x="8936781" y="4483272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EEEEEE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7268522" y="4481450"/>
            <a:ext cx="113859" cy="114300"/>
          </a:xfrm>
          <a:prstGeom prst="ellipse">
            <a:avLst/>
          </a:prstGeom>
          <a:solidFill>
            <a:srgbClr val="0E0E0E"/>
          </a:solidFill>
          <a:ln w="42333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690910BC-FF01-43BD-85AE-33981A96DA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158D43-D512-44E8-81F8-4A6FF961BCED}"/>
              </a:ext>
            </a:extLst>
          </p:cNvPr>
          <p:cNvSpPr/>
          <p:nvPr/>
        </p:nvSpPr>
        <p:spPr>
          <a:xfrm>
            <a:off x="4936604" y="2461497"/>
            <a:ext cx="3864344" cy="1821667"/>
          </a:xfrm>
          <a:prstGeom prst="rect">
            <a:avLst/>
          </a:prstGeom>
          <a:gradFill>
            <a:gsLst>
              <a:gs pos="30000">
                <a:schemeClr val="accent6">
                  <a:lumMod val="20000"/>
                  <a:lumOff val="80000"/>
                </a:schemeClr>
              </a:gs>
              <a:gs pos="68000">
                <a:srgbClr val="ACDA7D"/>
              </a:gs>
              <a:gs pos="86000">
                <a:srgbClr val="92D050"/>
              </a:gs>
              <a:gs pos="44000">
                <a:schemeClr val="accent6">
                  <a:lumMod val="40000"/>
                  <a:lumOff val="6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hape 0"/>
          <p:cNvSpPr/>
          <p:nvPr/>
        </p:nvSpPr>
        <p:spPr>
          <a:xfrm>
            <a:off x="4571009" y="-1046"/>
            <a:ext cx="4595813" cy="5144373"/>
          </a:xfrm>
          <a:prstGeom prst="roundRect">
            <a:avLst>
              <a:gd name="adj" fmla="val -19896"/>
            </a:avLst>
          </a:prstGeom>
          <a:noFill/>
          <a:ln/>
          <a:effectLst>
            <a:outerShdw blurRad="2540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871265-DDCB-40DA-B53D-9F5B1D2AC4CC}"/>
              </a:ext>
            </a:extLst>
          </p:cNvPr>
          <p:cNvSpPr txBox="1"/>
          <p:nvPr/>
        </p:nvSpPr>
        <p:spPr>
          <a:xfrm>
            <a:off x="221242" y="966832"/>
            <a:ext cx="41644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Simulation du salaire moyen en fonction de 8 critères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 code ROME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 nombre d'années d'expérience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localisation de l'offre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division du NAF de l'entreprise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qualification cadre/pas cadre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Nb de compétences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L'importance des déplacements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durée du temps de travail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1100" b="0" i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7800" lvl="1" indent="-1778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latin typeface="Lato" panose="020F0502020204030203" pitchFamily="34" charset="0"/>
                <a:cs typeface="Lato" panose="020F0502020204030203" pitchFamily="34" charset="0"/>
              </a:rPr>
              <a:t>Simulation sur le DataSet entier pour intégration dans les DB</a:t>
            </a:r>
          </a:p>
          <a:p>
            <a:pPr marL="177800" lvl="1" indent="-1778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endParaRPr lang="fr-FR" sz="1100" b="0" i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/>
            <a:r>
              <a:rPr lang="fr-FR" sz="1100" b="1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Bilan : </a:t>
            </a: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 meilleur algorithme : RandomForestRegressor - 1 min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23A3CA2-090F-35DA-4068-4DF7B8A4D8B9}"/>
              </a:ext>
            </a:extLst>
          </p:cNvPr>
          <p:cNvSpPr txBox="1"/>
          <p:nvPr/>
        </p:nvSpPr>
        <p:spPr>
          <a:xfrm>
            <a:off x="4820920" y="660500"/>
            <a:ext cx="40391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Statistiques du modèle retenu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378926C-0BF6-3755-5862-F2EFF51AD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536" y="4661428"/>
            <a:ext cx="513464" cy="4818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8DD0B1A-C638-4351-8961-37204511DE9A}"/>
              </a:ext>
            </a:extLst>
          </p:cNvPr>
          <p:cNvSpPr txBox="1"/>
          <p:nvPr/>
        </p:nvSpPr>
        <p:spPr>
          <a:xfrm>
            <a:off x="198120" y="170599"/>
            <a:ext cx="462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FR" sz="1800" b="0" i="0" u="none" strike="noStrike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Implémentation solution</a:t>
            </a:r>
            <a:r>
              <a:rPr lang="fr-FR" sz="1800" b="0" i="0" dirty="0">
                <a:solidFill>
                  <a:srgbClr val="262626"/>
                </a:solidFill>
                <a:effectLst/>
                <a:latin typeface="Lato" panose="020F0502020204030203" pitchFamily="34" charset="0"/>
              </a:rPr>
              <a:t>​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40ABC1D-2A38-40DD-BBE3-26E49C99EE4C}"/>
              </a:ext>
            </a:extLst>
          </p:cNvPr>
          <p:cNvSpPr txBox="1"/>
          <p:nvPr/>
        </p:nvSpPr>
        <p:spPr>
          <a:xfrm>
            <a:off x="221242" y="673150"/>
            <a:ext cx="4709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kern="0" spc="12" dirty="0">
                <a:solidFill>
                  <a:srgbClr val="02033B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Modèle de machine </a:t>
            </a:r>
            <a:r>
              <a:rPr lang="fr-FR" sz="1200" b="1" kern="0" spc="12" dirty="0" err="1">
                <a:solidFill>
                  <a:srgbClr val="02033B"/>
                </a:solidFill>
                <a:latin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fr-FR" sz="1200" b="1" kern="0" spc="12" dirty="0">
              <a:solidFill>
                <a:srgbClr val="02033B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02D37-1660-4D7A-945D-C5F13606C1F4}"/>
              </a:ext>
            </a:extLst>
          </p:cNvPr>
          <p:cNvSpPr/>
          <p:nvPr/>
        </p:nvSpPr>
        <p:spPr>
          <a:xfrm>
            <a:off x="4936743" y="1043808"/>
            <a:ext cx="3864344" cy="1454828"/>
          </a:xfrm>
          <a:prstGeom prst="rect">
            <a:avLst/>
          </a:prstGeom>
          <a:gradFill>
            <a:gsLst>
              <a:gs pos="30000">
                <a:schemeClr val="accent6">
                  <a:lumMod val="20000"/>
                  <a:lumOff val="80000"/>
                </a:schemeClr>
              </a:gs>
              <a:gs pos="50000">
                <a:srgbClr val="ACDA7D"/>
              </a:gs>
              <a:gs pos="86000">
                <a:srgbClr val="92D050"/>
              </a:gs>
              <a:gs pos="44000">
                <a:schemeClr val="accent6">
                  <a:lumMod val="40000"/>
                  <a:lumOff val="6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2DD336-FB73-4C5F-B417-E887B2DF7A64}"/>
              </a:ext>
            </a:extLst>
          </p:cNvPr>
          <p:cNvSpPr/>
          <p:nvPr/>
        </p:nvSpPr>
        <p:spPr>
          <a:xfrm>
            <a:off x="4936743" y="2480822"/>
            <a:ext cx="3864344" cy="1801858"/>
          </a:xfrm>
          <a:prstGeom prst="rect">
            <a:avLst/>
          </a:prstGeom>
          <a:gradFill>
            <a:gsLst>
              <a:gs pos="30000">
                <a:schemeClr val="accent6">
                  <a:lumMod val="20000"/>
                  <a:lumOff val="80000"/>
                </a:schemeClr>
              </a:gs>
              <a:gs pos="59000">
                <a:srgbClr val="ACDA7D"/>
              </a:gs>
              <a:gs pos="86000">
                <a:srgbClr val="92D050"/>
              </a:gs>
              <a:gs pos="48000">
                <a:schemeClr val="accent6">
                  <a:lumMod val="40000"/>
                  <a:lumOff val="6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0448A6C9-3E0A-4418-A93B-E7242D11DB1B}"/>
              </a:ext>
            </a:extLst>
          </p:cNvPr>
          <p:cNvGraphicFramePr>
            <a:graphicFrameLocks noGrp="1"/>
          </p:cNvGraphicFramePr>
          <p:nvPr/>
        </p:nvGraphicFramePr>
        <p:xfrm>
          <a:off x="4936743" y="1042679"/>
          <a:ext cx="3864344" cy="32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3739">
                  <a:extLst>
                    <a:ext uri="{9D8B030D-6E8A-4147-A177-3AD203B41FA5}">
                      <a16:colId xmlns:a16="http://schemas.microsoft.com/office/drawing/2014/main" val="4080335775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351794002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Score d’entrainement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90,90%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419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Score de test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65,60%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9567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Mean Absolute Percentage Error (MAPE):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9,69%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6392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Mean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Squared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Log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Error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2,03%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2082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Median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Absolute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Error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: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2 645 €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9747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Mean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Absolute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Error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(MAE):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1691.0 €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2586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Root Mean Squared Error (RMSE):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4 294 €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2551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Max Error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71114.0 €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84799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Mean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Squared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Error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 (MSE)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18442711 €²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180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60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B5A46BC-E2A9-2D27-F787-1888E74C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40" y="-695053"/>
            <a:ext cx="4522260" cy="5143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8622E9-1853-02BC-FE50-60D9E2C1E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536" y="4598328"/>
            <a:ext cx="513464" cy="481899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2F34CE7A-CF4A-C5C5-8097-25231B1736EA}"/>
              </a:ext>
            </a:extLst>
          </p:cNvPr>
          <p:cNvSpPr/>
          <p:nvPr/>
        </p:nvSpPr>
        <p:spPr>
          <a:xfrm>
            <a:off x="879728" y="611094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fr-FR" sz="1200" b="1" kern="0" spc="12" dirty="0">
                <a:solidFill>
                  <a:srgbClr val="0203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Chargement des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D8BF30-71BB-1570-804D-F6A80CDC05B7}"/>
              </a:ext>
            </a:extLst>
          </p:cNvPr>
          <p:cNvSpPr txBox="1"/>
          <p:nvPr/>
        </p:nvSpPr>
        <p:spPr>
          <a:xfrm>
            <a:off x="803761" y="1155409"/>
            <a:ext cx="5401704" cy="3103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Choix de la base de données : MongoDB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Aucune structure contraignante contrairement aux BD relationnelles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Liberté dans l’organisation des données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Solution légère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Open source</a:t>
            </a: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Chargement des données sous 2 collections 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 : toutes les données transformées	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1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 : seulement les données nécessaires au Dashboard</a:t>
            </a:r>
          </a:p>
          <a:p>
            <a:pPr>
              <a:lnSpc>
                <a:spcPct val="150000"/>
              </a:lnSpc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1" descr="https://pitch-assets-ccb95893-de3f-4266-973c-20049231b248.s3.eu-west-1.amazonaws.com/2d5180a3-2e23-48ea-aede-f332d2df89c5?pitch-bytes=795&amp;pitch-content-type=image%2Fsvg%2Bxml">
            <a:extLst>
              <a:ext uri="{FF2B5EF4-FFF2-40B4-BE49-F238E27FC236}">
                <a16:creationId xmlns:a16="http://schemas.microsoft.com/office/drawing/2014/main" id="{A29B3A9F-C478-BB7C-5570-6F6972D41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6414342">
            <a:off x="-470267" y="3972597"/>
            <a:ext cx="3046578" cy="30154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21D8240-5673-494A-A000-09B890AAF36D}"/>
              </a:ext>
            </a:extLst>
          </p:cNvPr>
          <p:cNvSpPr txBox="1"/>
          <p:nvPr/>
        </p:nvSpPr>
        <p:spPr>
          <a:xfrm>
            <a:off x="759374" y="154648"/>
            <a:ext cx="462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fr-FR" dirty="0">
                <a:solidFill>
                  <a:srgbClr val="262626"/>
                </a:solidFill>
                <a:latin typeface="Lato" panose="020F0502020204030203" pitchFamily="34" charset="0"/>
              </a:rPr>
              <a:t>Implémentation solution​</a:t>
            </a:r>
          </a:p>
        </p:txBody>
      </p:sp>
      <p:pic>
        <p:nvPicPr>
          <p:cNvPr id="2" name="Image 0" descr="https://pitch-assets-ccb95893-de3f-4266-973c-20049231b248.s3.eu-west-1.amazonaws.com/bd19ecd0-16c4-4fe2-aac3-1b37cb0e2dd6?pitch-bytes=998&amp;pitch-content-type=image%2Fsvg%2Bxml">
            <a:extLst>
              <a:ext uri="{FF2B5EF4-FFF2-40B4-BE49-F238E27FC236}">
                <a16:creationId xmlns:a16="http://schemas.microsoft.com/office/drawing/2014/main" id="{93F91B9C-B618-F317-1B2A-74AD73D05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5721383">
            <a:off x="-1439927" y="-1758795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99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1060</Words>
  <Application>Microsoft Office PowerPoint</Application>
  <PresentationFormat>Affichage à l'écran (16:9)</PresentationFormat>
  <Paragraphs>266</Paragraphs>
  <Slides>18</Slides>
  <Notes>12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Dubai</vt:lpstr>
      <vt:lpstr>Lato</vt:lpstr>
      <vt:lpstr>Merriweather</vt:lpstr>
      <vt:lpstr>Slack-Lato</vt:lpstr>
      <vt:lpstr>Wingdings</vt:lpstr>
      <vt:lpstr>Office Theme</vt:lpstr>
      <vt:lpstr>Visio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>PptxGenJS Presentation</dc:subject>
  <dc:creator>Pitch Software GmbH</dc:creator>
  <cp:lastModifiedBy>Jean-Yves MATHERN</cp:lastModifiedBy>
  <cp:revision>86</cp:revision>
  <dcterms:created xsi:type="dcterms:W3CDTF">2023-12-06T10:51:18Z</dcterms:created>
  <dcterms:modified xsi:type="dcterms:W3CDTF">2023-12-11T07:49:47Z</dcterms:modified>
</cp:coreProperties>
</file>